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12192000"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C0DBB-E23A-4CEB-ABFB-EEEA92319614}" v="318" dt="2024-02-21T09:48:34.3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ica Milinović" userId="cea88c00-8483-4428-bddd-d1813538f951" providerId="ADAL" clId="{27FC0DBB-E23A-4CEB-ABFB-EEEA92319614}"/>
    <pc:docChg chg="undo custSel modSld">
      <pc:chgData name="Bernardica Milinović" userId="cea88c00-8483-4428-bddd-d1813538f951" providerId="ADAL" clId="{27FC0DBB-E23A-4CEB-ABFB-EEEA92319614}" dt="2024-02-21T09:48:34.375" v="317" actId="120"/>
      <pc:docMkLst>
        <pc:docMk/>
      </pc:docMkLst>
      <pc:sldChg chg="modSp mod">
        <pc:chgData name="Bernardica Milinović" userId="cea88c00-8483-4428-bddd-d1813538f951" providerId="ADAL" clId="{27FC0DBB-E23A-4CEB-ABFB-EEEA92319614}" dt="2024-02-21T08:49:22.358" v="17" actId="14100"/>
        <pc:sldMkLst>
          <pc:docMk/>
          <pc:sldMk cId="0" sldId="256"/>
        </pc:sldMkLst>
        <pc:spChg chg="mod">
          <ac:chgData name="Bernardica Milinović" userId="cea88c00-8483-4428-bddd-d1813538f951" providerId="ADAL" clId="{27FC0DBB-E23A-4CEB-ABFB-EEEA92319614}" dt="2024-02-21T08:49:22.358" v="17" actId="14100"/>
          <ac:spMkLst>
            <pc:docMk/>
            <pc:sldMk cId="0" sldId="256"/>
            <ac:spMk id="7" creationId="{00000000-0000-0000-0000-000000000000}"/>
          </ac:spMkLst>
        </pc:spChg>
      </pc:sldChg>
      <pc:sldChg chg="addSp delSp modSp mod">
        <pc:chgData name="Bernardica Milinović" userId="cea88c00-8483-4428-bddd-d1813538f951" providerId="ADAL" clId="{27FC0DBB-E23A-4CEB-ABFB-EEEA92319614}" dt="2024-02-21T09:46:02.638" v="280" actId="14100"/>
        <pc:sldMkLst>
          <pc:docMk/>
          <pc:sldMk cId="0" sldId="257"/>
        </pc:sldMkLst>
        <pc:picChg chg="add mod">
          <ac:chgData name="Bernardica Milinović" userId="cea88c00-8483-4428-bddd-d1813538f951" providerId="ADAL" clId="{27FC0DBB-E23A-4CEB-ABFB-EEEA92319614}" dt="2024-02-21T09:46:02.638" v="280" actId="14100"/>
          <ac:picMkLst>
            <pc:docMk/>
            <pc:sldMk cId="0" sldId="257"/>
            <ac:picMk id="4" creationId="{8B0A0D93-39D8-7FF3-4A76-E18C8D550758}"/>
          </ac:picMkLst>
        </pc:picChg>
        <pc:picChg chg="del">
          <ac:chgData name="Bernardica Milinović" userId="cea88c00-8483-4428-bddd-d1813538f951" providerId="ADAL" clId="{27FC0DBB-E23A-4CEB-ABFB-EEEA92319614}" dt="2024-02-21T09:45:18.371" v="275" actId="478"/>
          <ac:picMkLst>
            <pc:docMk/>
            <pc:sldMk cId="0" sldId="257"/>
            <ac:picMk id="20" creationId="{379D701E-B6DA-0C86-F62A-49F4E96A444B}"/>
          </ac:picMkLst>
        </pc:picChg>
      </pc:sldChg>
      <pc:sldChg chg="modSp mod">
        <pc:chgData name="Bernardica Milinović" userId="cea88c00-8483-4428-bddd-d1813538f951" providerId="ADAL" clId="{27FC0DBB-E23A-4CEB-ABFB-EEEA92319614}" dt="2024-02-21T09:48:13.167" v="313" actId="14100"/>
        <pc:sldMkLst>
          <pc:docMk/>
          <pc:sldMk cId="0" sldId="262"/>
        </pc:sldMkLst>
        <pc:spChg chg="mod">
          <ac:chgData name="Bernardica Milinović" userId="cea88c00-8483-4428-bddd-d1813538f951" providerId="ADAL" clId="{27FC0DBB-E23A-4CEB-ABFB-EEEA92319614}" dt="2024-02-21T09:48:05.237" v="311" actId="207"/>
          <ac:spMkLst>
            <pc:docMk/>
            <pc:sldMk cId="0" sldId="262"/>
            <ac:spMk id="3" creationId="{00000000-0000-0000-0000-000000000000}"/>
          </ac:spMkLst>
        </pc:spChg>
        <pc:spChg chg="mod">
          <ac:chgData name="Bernardica Milinović" userId="cea88c00-8483-4428-bddd-d1813538f951" providerId="ADAL" clId="{27FC0DBB-E23A-4CEB-ABFB-EEEA92319614}" dt="2024-02-21T09:48:13.167" v="313" actId="14100"/>
          <ac:spMkLst>
            <pc:docMk/>
            <pc:sldMk cId="0" sldId="262"/>
            <ac:spMk id="4" creationId="{00000000-0000-0000-0000-000000000000}"/>
          </ac:spMkLst>
        </pc:spChg>
        <pc:spChg chg="mod">
          <ac:chgData name="Bernardica Milinović" userId="cea88c00-8483-4428-bddd-d1813538f951" providerId="ADAL" clId="{27FC0DBB-E23A-4CEB-ABFB-EEEA92319614}" dt="2024-02-21T09:47:27.462" v="292" actId="1076"/>
          <ac:spMkLst>
            <pc:docMk/>
            <pc:sldMk cId="0" sldId="262"/>
            <ac:spMk id="5" creationId="{04B88B85-DDC4-8CE7-0A58-781733158D5D}"/>
          </ac:spMkLst>
        </pc:spChg>
        <pc:picChg chg="mod modCrop">
          <ac:chgData name="Bernardica Milinović" userId="cea88c00-8483-4428-bddd-d1813538f951" providerId="ADAL" clId="{27FC0DBB-E23A-4CEB-ABFB-EEEA92319614}" dt="2024-02-21T09:47:24.624" v="291" actId="732"/>
          <ac:picMkLst>
            <pc:docMk/>
            <pc:sldMk cId="0" sldId="262"/>
            <ac:picMk id="2" creationId="{00000000-0000-0000-0000-000000000000}"/>
          </ac:picMkLst>
        </pc:picChg>
      </pc:sldChg>
      <pc:sldChg chg="modSp mod">
        <pc:chgData name="Bernardica Milinović" userId="cea88c00-8483-4428-bddd-d1813538f951" providerId="ADAL" clId="{27FC0DBB-E23A-4CEB-ABFB-EEEA92319614}" dt="2024-02-21T09:48:34.375" v="317" actId="120"/>
        <pc:sldMkLst>
          <pc:docMk/>
          <pc:sldMk cId="0" sldId="263"/>
        </pc:sldMkLst>
        <pc:spChg chg="mod">
          <ac:chgData name="Bernardica Milinović" userId="cea88c00-8483-4428-bddd-d1813538f951" providerId="ADAL" clId="{27FC0DBB-E23A-4CEB-ABFB-EEEA92319614}" dt="2024-02-21T09:48:34.375" v="317" actId="120"/>
          <ac:spMkLst>
            <pc:docMk/>
            <pc:sldMk cId="0" sldId="263"/>
            <ac:spMk id="3" creationId="{00000000-0000-0000-0000-000000000000}"/>
          </ac:spMkLst>
        </pc:spChg>
      </pc:sldChg>
      <pc:sldChg chg="modSp mod">
        <pc:chgData name="Bernardica Milinović" userId="cea88c00-8483-4428-bddd-d1813538f951" providerId="ADAL" clId="{27FC0DBB-E23A-4CEB-ABFB-EEEA92319614}" dt="2024-02-21T08:51:50.641" v="52" actId="20577"/>
        <pc:sldMkLst>
          <pc:docMk/>
          <pc:sldMk cId="0" sldId="272"/>
        </pc:sldMkLst>
        <pc:spChg chg="mod">
          <ac:chgData name="Bernardica Milinović" userId="cea88c00-8483-4428-bddd-d1813538f951" providerId="ADAL" clId="{27FC0DBB-E23A-4CEB-ABFB-EEEA92319614}" dt="2024-02-21T08:51:50.641" v="52" actId="20577"/>
          <ac:spMkLst>
            <pc:docMk/>
            <pc:sldMk cId="0" sldId="272"/>
            <ac:spMk id="11" creationId="{00000000-0000-0000-0000-000000000000}"/>
          </ac:spMkLst>
        </pc:spChg>
      </pc:sldChg>
      <pc:sldChg chg="addSp delSp modSp mod">
        <pc:chgData name="Bernardica Milinović" userId="cea88c00-8483-4428-bddd-d1813538f951" providerId="ADAL" clId="{27FC0DBB-E23A-4CEB-ABFB-EEEA92319614}" dt="2024-02-21T09:29:00.932" v="63" actId="732"/>
        <pc:sldMkLst>
          <pc:docMk/>
          <pc:sldMk cId="0" sldId="279"/>
        </pc:sldMkLst>
        <pc:picChg chg="add del">
          <ac:chgData name="Bernardica Milinović" userId="cea88c00-8483-4428-bddd-d1813538f951" providerId="ADAL" clId="{27FC0DBB-E23A-4CEB-ABFB-EEEA92319614}" dt="2024-02-21T09:25:12.773" v="55" actId="478"/>
          <ac:picMkLst>
            <pc:docMk/>
            <pc:sldMk cId="0" sldId="279"/>
            <ac:picMk id="3" creationId="{600B2CEE-394B-7555-3881-B292D6858692}"/>
          </ac:picMkLst>
        </pc:picChg>
        <pc:picChg chg="add mod modCrop">
          <ac:chgData name="Bernardica Milinović" userId="cea88c00-8483-4428-bddd-d1813538f951" providerId="ADAL" clId="{27FC0DBB-E23A-4CEB-ABFB-EEEA92319614}" dt="2024-02-21T09:29:00.932" v="63" actId="732"/>
          <ac:picMkLst>
            <pc:docMk/>
            <pc:sldMk cId="0" sldId="279"/>
            <ac:picMk id="5" creationId="{04FB191E-D405-04D2-BCFC-E1F75B784660}"/>
          </ac:picMkLst>
        </pc:picChg>
        <pc:picChg chg="del">
          <ac:chgData name="Bernardica Milinović" userId="cea88c00-8483-4428-bddd-d1813538f951" providerId="ADAL" clId="{27FC0DBB-E23A-4CEB-ABFB-EEEA92319614}" dt="2024-02-21T09:17:28.514" v="53" actId="478"/>
          <ac:picMkLst>
            <pc:docMk/>
            <pc:sldMk cId="0" sldId="279"/>
            <ac:picMk id="7" creationId="{EC3DE7C4-23AD-CD9F-CACB-BF6A1A37BE33}"/>
          </ac:picMkLst>
        </pc:picChg>
      </pc:sldChg>
      <pc:sldChg chg="modSp mod">
        <pc:chgData name="Bernardica Milinović" userId="cea88c00-8483-4428-bddd-d1813538f951" providerId="ADAL" clId="{27FC0DBB-E23A-4CEB-ABFB-EEEA92319614}" dt="2024-02-21T09:43:18.443" v="164" actId="14100"/>
        <pc:sldMkLst>
          <pc:docMk/>
          <pc:sldMk cId="0" sldId="281"/>
        </pc:sldMkLst>
        <pc:graphicFrameChg chg="mod modGraphic">
          <ac:chgData name="Bernardica Milinović" userId="cea88c00-8483-4428-bddd-d1813538f951" providerId="ADAL" clId="{27FC0DBB-E23A-4CEB-ABFB-EEEA92319614}" dt="2024-02-21T09:42:54.500" v="159" actId="255"/>
          <ac:graphicFrameMkLst>
            <pc:docMk/>
            <pc:sldMk cId="0" sldId="281"/>
            <ac:graphicFrameMk id="2" creationId="{00000000-0000-0000-0000-000000000000}"/>
          </ac:graphicFrameMkLst>
        </pc:graphicFrameChg>
        <pc:graphicFrameChg chg="mod modGraphic">
          <ac:chgData name="Bernardica Milinović" userId="cea88c00-8483-4428-bddd-d1813538f951" providerId="ADAL" clId="{27FC0DBB-E23A-4CEB-ABFB-EEEA92319614}" dt="2024-02-21T09:43:18.443" v="164" actId="14100"/>
          <ac:graphicFrameMkLst>
            <pc:docMk/>
            <pc:sldMk cId="0" sldId="281"/>
            <ac:graphicFrameMk id="3" creationId="{00000000-0000-0000-0000-000000000000}"/>
          </ac:graphicFrameMkLst>
        </pc:graphicFrameChg>
        <pc:graphicFrameChg chg="mod modGraphic">
          <ac:chgData name="Bernardica Milinović" userId="cea88c00-8483-4428-bddd-d1813538f951" providerId="ADAL" clId="{27FC0DBB-E23A-4CEB-ABFB-EEEA92319614}" dt="2024-02-21T09:43:12.261" v="162" actId="14100"/>
          <ac:graphicFrameMkLst>
            <pc:docMk/>
            <pc:sldMk cId="0" sldId="281"/>
            <ac:graphicFrameMk id="4" creationId="{00000000-0000-0000-0000-000000000000}"/>
          </ac:graphicFrameMkLst>
        </pc:graphicFrameChg>
      </pc:sldChg>
      <pc:sldChg chg="modSp mod">
        <pc:chgData name="Bernardica Milinović" userId="cea88c00-8483-4428-bddd-d1813538f951" providerId="ADAL" clId="{27FC0DBB-E23A-4CEB-ABFB-EEEA92319614}" dt="2024-02-21T09:44:16.600" v="274" actId="20577"/>
        <pc:sldMkLst>
          <pc:docMk/>
          <pc:sldMk cId="0" sldId="285"/>
        </pc:sldMkLst>
        <pc:spChg chg="mod">
          <ac:chgData name="Bernardica Milinović" userId="cea88c00-8483-4428-bddd-d1813538f951" providerId="ADAL" clId="{27FC0DBB-E23A-4CEB-ABFB-EEEA92319614}" dt="2024-02-21T09:44:16.600" v="274" actId="20577"/>
          <ac:spMkLst>
            <pc:docMk/>
            <pc:sldMk cId="0" sldId="285"/>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E9CEDA8-C771-42F4-80BC-86051606220F}" type="datetimeFigureOut">
              <a:rPr lang="hr-HR" smtClean="0"/>
              <a:t>21.2.2024.</a:t>
            </a:fld>
            <a:endParaRPr lang="hr-HR"/>
          </a:p>
        </p:txBody>
      </p:sp>
      <p:sp>
        <p:nvSpPr>
          <p:cNvPr id="4" name="Rezervirano mjesto slike slajd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EB6DC22-13AD-4859-98C2-CC6AA9657DAD}" type="slidenum">
              <a:rPr lang="hr-HR" smtClean="0"/>
              <a:t>‹#›</a:t>
            </a:fld>
            <a:endParaRPr lang="hr-HR"/>
          </a:p>
        </p:txBody>
      </p:sp>
    </p:spTree>
    <p:extLst>
      <p:ext uri="{BB962C8B-B14F-4D97-AF65-F5344CB8AC3E}">
        <p14:creationId xmlns:p14="http://schemas.microsoft.com/office/powerpoint/2010/main" val="82330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EB6DC22-13AD-4859-98C2-CC6AA9657DAD}" type="slidenum">
              <a:rPr lang="hr-HR" smtClean="0"/>
              <a:t>1</a:t>
            </a:fld>
            <a:endParaRPr lang="hr-HR"/>
          </a:p>
        </p:txBody>
      </p:sp>
    </p:spTree>
    <p:extLst>
      <p:ext uri="{BB962C8B-B14F-4D97-AF65-F5344CB8AC3E}">
        <p14:creationId xmlns:p14="http://schemas.microsoft.com/office/powerpoint/2010/main" val="336222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25295" y="634365"/>
            <a:ext cx="8741409"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17" name="bg object 17"/>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sp>
        <p:nvSpPr>
          <p:cNvPr id="18" name="bg object 18"/>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9999261" y="2091531"/>
            <a:ext cx="226474" cy="190697"/>
          </a:xfrm>
          <a:prstGeom prst="rect">
            <a:avLst/>
          </a:prstGeom>
        </p:spPr>
      </p:pic>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22651" y="348742"/>
            <a:ext cx="6346697" cy="452120"/>
          </a:xfrm>
          <a:prstGeom prst="rect">
            <a:avLst/>
          </a:prstGeom>
        </p:spPr>
        <p:txBody>
          <a:bodyPr wrap="square" lIns="0" tIns="0" rIns="0" bIns="0">
            <a:spAutoFit/>
          </a:bodyPr>
          <a:lstStyle>
            <a:lvl1pPr>
              <a:defRPr sz="2800" b="0" i="0">
                <a:solidFill>
                  <a:srgbClr val="44536A"/>
                </a:solidFill>
                <a:latin typeface="Microsoft Sans Serif"/>
                <a:cs typeface="Microsoft Sans Serif"/>
              </a:defRPr>
            </a:lvl1pPr>
          </a:lstStyle>
          <a:p>
            <a:endParaRPr/>
          </a:p>
        </p:txBody>
      </p:sp>
      <p:sp>
        <p:nvSpPr>
          <p:cNvPr id="3" name="Holder 3"/>
          <p:cNvSpPr>
            <a:spLocks noGrp="1"/>
          </p:cNvSpPr>
          <p:nvPr>
            <p:ph type="body" idx="1"/>
          </p:nvPr>
        </p:nvSpPr>
        <p:spPr>
          <a:xfrm>
            <a:off x="802640" y="2220792"/>
            <a:ext cx="6670040" cy="25165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8612"/>
            <a:ext cx="12192000" cy="6306820"/>
            <a:chOff x="0" y="551686"/>
            <a:chExt cx="12192000" cy="6306820"/>
          </a:xfrm>
        </p:grpSpPr>
        <p:sp>
          <p:nvSpPr>
            <p:cNvPr id="3" name="object 3"/>
            <p:cNvSpPr/>
            <p:nvPr/>
          </p:nvSpPr>
          <p:spPr>
            <a:xfrm>
              <a:off x="0" y="2676142"/>
              <a:ext cx="12192000" cy="4182110"/>
            </a:xfrm>
            <a:custGeom>
              <a:avLst/>
              <a:gdLst/>
              <a:ahLst/>
              <a:cxnLst/>
              <a:rect l="l" t="t" r="r" b="b"/>
              <a:pathLst>
                <a:path w="12192000" h="4182109">
                  <a:moveTo>
                    <a:pt x="12192000" y="0"/>
                  </a:moveTo>
                  <a:lnTo>
                    <a:pt x="0" y="0"/>
                  </a:lnTo>
                  <a:lnTo>
                    <a:pt x="0" y="4181854"/>
                  </a:lnTo>
                  <a:lnTo>
                    <a:pt x="12192000" y="4181854"/>
                  </a:lnTo>
                  <a:lnTo>
                    <a:pt x="12192000" y="0"/>
                  </a:lnTo>
                  <a:close/>
                </a:path>
              </a:pathLst>
            </a:custGeom>
            <a:solidFill>
              <a:srgbClr val="D9D9D9"/>
            </a:solidFill>
          </p:spPr>
          <p:txBody>
            <a:bodyPr wrap="square" lIns="0" tIns="0" rIns="0" bIns="0" rtlCol="0"/>
            <a:lstStyle/>
            <a:p>
              <a:endParaRPr/>
            </a:p>
          </p:txBody>
        </p:sp>
        <p:pic>
          <p:nvPicPr>
            <p:cNvPr id="4" name="object 4"/>
            <p:cNvPicPr/>
            <p:nvPr/>
          </p:nvPicPr>
          <p:blipFill>
            <a:blip r:embed="rId3" cstate="print"/>
            <a:stretch>
              <a:fillRect/>
            </a:stretch>
          </p:blipFill>
          <p:spPr>
            <a:xfrm>
              <a:off x="0" y="551686"/>
              <a:ext cx="5436107" cy="6306310"/>
            </a:xfrm>
            <a:prstGeom prst="rect">
              <a:avLst/>
            </a:prstGeom>
          </p:spPr>
        </p:pic>
        <p:pic>
          <p:nvPicPr>
            <p:cNvPr id="5" name="object 5"/>
            <p:cNvPicPr/>
            <p:nvPr/>
          </p:nvPicPr>
          <p:blipFill>
            <a:blip r:embed="rId4" cstate="print"/>
            <a:stretch>
              <a:fillRect/>
            </a:stretch>
          </p:blipFill>
          <p:spPr>
            <a:xfrm>
              <a:off x="2996183" y="662939"/>
              <a:ext cx="1138428" cy="1077467"/>
            </a:xfrm>
            <a:prstGeom prst="rect">
              <a:avLst/>
            </a:prstGeom>
          </p:spPr>
        </p:pic>
      </p:grpSp>
      <p:sp>
        <p:nvSpPr>
          <p:cNvPr id="6" name="object 6"/>
          <p:cNvSpPr txBox="1">
            <a:spLocks noGrp="1"/>
          </p:cNvSpPr>
          <p:nvPr>
            <p:ph type="title"/>
          </p:nvPr>
        </p:nvSpPr>
        <p:spPr>
          <a:xfrm>
            <a:off x="5718174" y="2720721"/>
            <a:ext cx="6169025" cy="1075294"/>
          </a:xfrm>
          <a:prstGeom prst="rect">
            <a:avLst/>
          </a:prstGeom>
        </p:spPr>
        <p:txBody>
          <a:bodyPr vert="horz" wrap="square" lIns="0" tIns="74295" rIns="0" bIns="0" rtlCol="0">
            <a:spAutoFit/>
          </a:bodyPr>
          <a:lstStyle/>
          <a:p>
            <a:pPr marL="12700" marR="5080" algn="l">
              <a:lnSpc>
                <a:spcPts val="3890"/>
              </a:lnSpc>
              <a:spcBef>
                <a:spcPts val="585"/>
              </a:spcBef>
            </a:pPr>
            <a:r>
              <a:rPr lang="hr-HR" sz="3600" b="1" spc="-125">
                <a:latin typeface="Arial"/>
                <a:cs typeface="Arial"/>
              </a:rPr>
              <a:t>DRAFT OF THE </a:t>
            </a:r>
            <a:r>
              <a:rPr lang="hr-HR" sz="3600" b="1" spc="-260">
                <a:latin typeface="Arial"/>
                <a:cs typeface="Arial"/>
              </a:rPr>
              <a:t>BIOECONOMY  STRATEGY UNTIL</a:t>
            </a:r>
            <a:r>
              <a:rPr sz="3600" b="1" spc="-45">
                <a:latin typeface="Arial"/>
                <a:cs typeface="Arial"/>
              </a:rPr>
              <a:t> </a:t>
            </a:r>
            <a:r>
              <a:rPr sz="3600" b="1" spc="-95">
                <a:latin typeface="Arial"/>
                <a:cs typeface="Arial"/>
              </a:rPr>
              <a:t>203</a:t>
            </a:r>
            <a:r>
              <a:rPr sz="3600" b="1" spc="-110">
                <a:latin typeface="Arial"/>
                <a:cs typeface="Arial"/>
              </a:rPr>
              <a:t>5</a:t>
            </a:r>
            <a:endParaRPr sz="3600">
              <a:latin typeface="Arial"/>
              <a:cs typeface="Arial"/>
            </a:endParaRPr>
          </a:p>
        </p:txBody>
      </p:sp>
      <p:sp>
        <p:nvSpPr>
          <p:cNvPr id="7" name="object 7"/>
          <p:cNvSpPr txBox="1"/>
          <p:nvPr/>
        </p:nvSpPr>
        <p:spPr>
          <a:xfrm>
            <a:off x="7624318" y="5496559"/>
            <a:ext cx="2662682" cy="289823"/>
          </a:xfrm>
          <a:prstGeom prst="rect">
            <a:avLst/>
          </a:prstGeom>
        </p:spPr>
        <p:txBody>
          <a:bodyPr vert="horz" wrap="square" lIns="0" tIns="12700" rIns="0" bIns="0" rtlCol="0">
            <a:spAutoFit/>
          </a:bodyPr>
          <a:lstStyle/>
          <a:p>
            <a:pPr marL="12700">
              <a:lnSpc>
                <a:spcPct val="100000"/>
              </a:lnSpc>
              <a:spcBef>
                <a:spcPts val="100"/>
              </a:spcBef>
            </a:pPr>
            <a:r>
              <a:rPr sz="1800" spc="-10">
                <a:latin typeface="Arial" panose="020B0604020202020204" pitchFamily="34" charset="0"/>
                <a:cs typeface="Arial" panose="020B0604020202020204" pitchFamily="34" charset="0"/>
              </a:rPr>
              <a:t>Zagreb,</a:t>
            </a:r>
            <a:r>
              <a:rPr sz="1800" spc="-5">
                <a:latin typeface="Arial" panose="020B0604020202020204" pitchFamily="34" charset="0"/>
                <a:cs typeface="Arial" panose="020B0604020202020204" pitchFamily="34" charset="0"/>
              </a:rPr>
              <a:t> </a:t>
            </a:r>
            <a:r>
              <a:rPr lang="hr-HR" sz="1800" spc="-5" err="1">
                <a:latin typeface="Arial" panose="020B0604020202020204" pitchFamily="34" charset="0"/>
                <a:cs typeface="Arial" panose="020B0604020202020204" pitchFamily="34" charset="0"/>
              </a:rPr>
              <a:t>February</a:t>
            </a:r>
            <a:r>
              <a:rPr lang="hr-HR" sz="1800" spc="-5">
                <a:latin typeface="Arial" panose="020B0604020202020204" pitchFamily="34" charset="0"/>
                <a:cs typeface="Arial" panose="020B0604020202020204" pitchFamily="34" charset="0"/>
              </a:rPr>
              <a:t> </a:t>
            </a:r>
            <a:r>
              <a:rPr sz="1800" spc="-5">
                <a:latin typeface="Arial" panose="020B0604020202020204" pitchFamily="34" charset="0"/>
                <a:cs typeface="Arial" panose="020B0604020202020204" pitchFamily="34" charset="0"/>
              </a:rPr>
              <a:t>202</a:t>
            </a:r>
            <a:r>
              <a:rPr lang="hr-HR" sz="1800" spc="-5">
                <a:latin typeface="Arial" panose="020B0604020202020204" pitchFamily="34" charset="0"/>
                <a:cs typeface="Arial" panose="020B0604020202020204" pitchFamily="34" charset="0"/>
              </a:rPr>
              <a:t>4</a:t>
            </a:r>
            <a:endParaRPr sz="1800">
              <a:latin typeface="Arial" panose="020B0604020202020204" pitchFamily="34" charset="0"/>
              <a:cs typeface="Arial" panose="020B0604020202020204" pitchFamily="34" charset="0"/>
            </a:endParaRPr>
          </a:p>
        </p:txBody>
      </p:sp>
      <p:pic>
        <p:nvPicPr>
          <p:cNvPr id="11" name="Slika 10">
            <a:extLst>
              <a:ext uri="{FF2B5EF4-FFF2-40B4-BE49-F238E27FC236}">
                <a16:creationId xmlns:a16="http://schemas.microsoft.com/office/drawing/2014/main" id="{A7914DA3-ECFA-B346-9B2D-66CBEB6F2CA5}"/>
              </a:ext>
            </a:extLst>
          </p:cNvPr>
          <p:cNvPicPr>
            <a:picLocks noChangeAspect="1"/>
          </p:cNvPicPr>
          <p:nvPr/>
        </p:nvPicPr>
        <p:blipFill>
          <a:blip r:embed="rId5"/>
          <a:stretch>
            <a:fillRect/>
          </a:stretch>
        </p:blipFill>
        <p:spPr>
          <a:xfrm>
            <a:off x="2634725" y="372772"/>
            <a:ext cx="1784875" cy="1586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672" y="680741"/>
            <a:ext cx="7391400" cy="443070"/>
          </a:xfrm>
          <a:prstGeom prst="rect">
            <a:avLst/>
          </a:prstGeom>
        </p:spPr>
        <p:txBody>
          <a:bodyPr vert="horz" wrap="square" lIns="0" tIns="12065" rIns="0" bIns="0" rtlCol="0">
            <a:spAutoFit/>
          </a:bodyPr>
          <a:lstStyle/>
          <a:p>
            <a:pPr marL="12700">
              <a:lnSpc>
                <a:spcPct val="100000"/>
              </a:lnSpc>
              <a:spcBef>
                <a:spcPts val="95"/>
              </a:spcBef>
            </a:pPr>
            <a:r>
              <a:rPr lang="en-GB" sz="2800" spc="-150">
                <a:solidFill>
                  <a:srgbClr val="1F3863"/>
                </a:solidFill>
                <a:latin typeface="Microsoft Sans Serif"/>
                <a:cs typeface="Microsoft Sans Serif"/>
              </a:rPr>
              <a:t>Drafting of the Bioeconomy strategy until 2035</a:t>
            </a:r>
            <a:endParaRPr lang="en-GB" sz="2800" spc="-150">
              <a:latin typeface="Microsoft Sans Serif"/>
              <a:cs typeface="Microsoft Sans Serif"/>
            </a:endParaRPr>
          </a:p>
        </p:txBody>
      </p:sp>
      <p:grpSp>
        <p:nvGrpSpPr>
          <p:cNvPr id="3" name="object 3"/>
          <p:cNvGrpSpPr/>
          <p:nvPr/>
        </p:nvGrpSpPr>
        <p:grpSpPr>
          <a:xfrm>
            <a:off x="775716" y="1496567"/>
            <a:ext cx="3240405" cy="4599940"/>
            <a:chOff x="775716" y="1496567"/>
            <a:chExt cx="3240405" cy="4599940"/>
          </a:xfrm>
        </p:grpSpPr>
        <p:pic>
          <p:nvPicPr>
            <p:cNvPr id="4" name="object 4"/>
            <p:cNvPicPr/>
            <p:nvPr/>
          </p:nvPicPr>
          <p:blipFill>
            <a:blip r:embed="rId2" cstate="print"/>
            <a:stretch>
              <a:fillRect/>
            </a:stretch>
          </p:blipFill>
          <p:spPr>
            <a:xfrm>
              <a:off x="1116066" y="1812726"/>
              <a:ext cx="2553301" cy="2438059"/>
            </a:xfrm>
            <a:prstGeom prst="rect">
              <a:avLst/>
            </a:prstGeom>
          </p:spPr>
        </p:pic>
        <p:sp>
          <p:nvSpPr>
            <p:cNvPr id="5" name="object 5"/>
            <p:cNvSpPr/>
            <p:nvPr/>
          </p:nvSpPr>
          <p:spPr>
            <a:xfrm>
              <a:off x="780288" y="1501139"/>
              <a:ext cx="3230880" cy="4590415"/>
            </a:xfrm>
            <a:custGeom>
              <a:avLst/>
              <a:gdLst/>
              <a:ahLst/>
              <a:cxnLst/>
              <a:rect l="l" t="t" r="r" b="b"/>
              <a:pathLst>
                <a:path w="3230879" h="4590415">
                  <a:moveTo>
                    <a:pt x="0" y="4590288"/>
                  </a:moveTo>
                  <a:lnTo>
                    <a:pt x="3230880" y="4590288"/>
                  </a:lnTo>
                  <a:lnTo>
                    <a:pt x="3230880" y="0"/>
                  </a:lnTo>
                  <a:lnTo>
                    <a:pt x="0" y="0"/>
                  </a:lnTo>
                  <a:lnTo>
                    <a:pt x="0" y="4590288"/>
                  </a:lnTo>
                  <a:close/>
                </a:path>
              </a:pathLst>
            </a:custGeom>
            <a:ln w="9144">
              <a:solidFill>
                <a:srgbClr val="B4C6E7"/>
              </a:solidFill>
            </a:ln>
          </p:spPr>
          <p:txBody>
            <a:bodyPr wrap="square" lIns="0" tIns="0" rIns="0" bIns="0" rtlCol="0"/>
            <a:lstStyle/>
            <a:p>
              <a:endParaRPr/>
            </a:p>
          </p:txBody>
        </p:sp>
      </p:grpSp>
      <p:sp>
        <p:nvSpPr>
          <p:cNvPr id="6" name="object 6"/>
          <p:cNvSpPr txBox="1"/>
          <p:nvPr/>
        </p:nvSpPr>
        <p:spPr>
          <a:xfrm>
            <a:off x="4619370" y="1486026"/>
            <a:ext cx="5896229" cy="321242"/>
          </a:xfrm>
          <a:prstGeom prst="rect">
            <a:avLst/>
          </a:prstGeom>
        </p:spPr>
        <p:txBody>
          <a:bodyPr vert="horz" wrap="square" lIns="0" tIns="13335" rIns="0" bIns="0" rtlCol="0">
            <a:spAutoFit/>
          </a:bodyPr>
          <a:lstStyle/>
          <a:p>
            <a:pPr marL="12700">
              <a:lnSpc>
                <a:spcPct val="100000"/>
              </a:lnSpc>
              <a:spcBef>
                <a:spcPts val="105"/>
              </a:spcBef>
            </a:pPr>
            <a:r>
              <a:rPr lang="en-GB" sz="2000" spc="-150">
                <a:solidFill>
                  <a:srgbClr val="FF0000"/>
                </a:solidFill>
                <a:latin typeface="Arial" panose="020B0604020202020204" pitchFamily="34" charset="0"/>
                <a:cs typeface="Arial" panose="020B0604020202020204" pitchFamily="34" charset="0"/>
              </a:rPr>
              <a:t>Competent authorities : MA </a:t>
            </a:r>
            <a:r>
              <a:rPr lang="hr-HR" sz="2000" spc="-150">
                <a:solidFill>
                  <a:srgbClr val="FF0000"/>
                </a:solidFill>
                <a:latin typeface="Arial" panose="020B0604020202020204" pitchFamily="34" charset="0"/>
                <a:cs typeface="Arial" panose="020B0604020202020204" pitchFamily="34" charset="0"/>
              </a:rPr>
              <a:t>, </a:t>
            </a:r>
            <a:r>
              <a:rPr lang="en-GB" sz="2000" spc="-150">
                <a:solidFill>
                  <a:srgbClr val="FF0000"/>
                </a:solidFill>
                <a:latin typeface="Arial" panose="020B0604020202020204" pitchFamily="34" charset="0"/>
                <a:cs typeface="Arial" panose="020B0604020202020204" pitchFamily="34" charset="0"/>
              </a:rPr>
              <a:t>MESD, MRDEUF, MSE</a:t>
            </a:r>
            <a:endParaRPr lang="en-GB" sz="2000" spc="-150">
              <a:latin typeface="Arial" panose="020B0604020202020204" pitchFamily="34" charset="0"/>
              <a:cs typeface="Arial" panose="020B0604020202020204" pitchFamily="34" charset="0"/>
            </a:endParaRPr>
          </a:p>
        </p:txBody>
      </p:sp>
      <p:pic>
        <p:nvPicPr>
          <p:cNvPr id="7" name="object 7"/>
          <p:cNvPicPr/>
          <p:nvPr/>
        </p:nvPicPr>
        <p:blipFill>
          <a:blip r:embed="rId3" cstate="print"/>
          <a:stretch>
            <a:fillRect/>
          </a:stretch>
        </p:blipFill>
        <p:spPr>
          <a:xfrm>
            <a:off x="6243828" y="3028188"/>
            <a:ext cx="4939283" cy="2857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85800"/>
            <a:ext cx="4564380"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114">
                <a:solidFill>
                  <a:srgbClr val="1F3863"/>
                </a:solidFill>
              </a:rPr>
              <a:t>2</a:t>
            </a:r>
            <a:r>
              <a:rPr spc="-60">
                <a:solidFill>
                  <a:srgbClr val="1F3863"/>
                </a:solidFill>
              </a:rPr>
              <a:t>.</a:t>
            </a:r>
            <a:r>
              <a:rPr>
                <a:solidFill>
                  <a:srgbClr val="1F3863"/>
                </a:solidFill>
              </a:rPr>
              <a:t>	Bio</a:t>
            </a:r>
            <a:r>
              <a:rPr lang="hr-HR" err="1">
                <a:solidFill>
                  <a:srgbClr val="1F3863"/>
                </a:solidFill>
              </a:rPr>
              <a:t>economy</a:t>
            </a:r>
            <a:r>
              <a:rPr lang="hr-HR">
                <a:solidFill>
                  <a:srgbClr val="1F3863"/>
                </a:solidFill>
              </a:rPr>
              <a:t> </a:t>
            </a:r>
            <a:r>
              <a:rPr lang="hr-HR" err="1">
                <a:solidFill>
                  <a:srgbClr val="1F3863"/>
                </a:solidFill>
              </a:rPr>
              <a:t>in</a:t>
            </a:r>
            <a:r>
              <a:rPr lang="hr-HR">
                <a:solidFill>
                  <a:srgbClr val="1F3863"/>
                </a:solidFill>
              </a:rPr>
              <a:t> Croatia</a:t>
            </a:r>
            <a:endParaRPr>
              <a:solidFill>
                <a:srgbClr val="1F3863"/>
              </a:solidFill>
            </a:endParaRPr>
          </a:p>
        </p:txBody>
      </p:sp>
      <p:pic>
        <p:nvPicPr>
          <p:cNvPr id="5" name="Grafika 4">
            <a:extLst>
              <a:ext uri="{FF2B5EF4-FFF2-40B4-BE49-F238E27FC236}">
                <a16:creationId xmlns:a16="http://schemas.microsoft.com/office/drawing/2014/main" id="{0D32452A-7D82-3D59-5273-774F797E53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4391" y="1524000"/>
            <a:ext cx="8645318" cy="3905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90116"/>
            <a:ext cx="12192000" cy="5168265"/>
          </a:xfrm>
          <a:custGeom>
            <a:avLst/>
            <a:gdLst/>
            <a:ahLst/>
            <a:cxnLst/>
            <a:rect l="l" t="t" r="r" b="b"/>
            <a:pathLst>
              <a:path w="12192000" h="5168265">
                <a:moveTo>
                  <a:pt x="12192000" y="0"/>
                </a:moveTo>
                <a:lnTo>
                  <a:pt x="0" y="0"/>
                </a:lnTo>
                <a:lnTo>
                  <a:pt x="0" y="5167884"/>
                </a:lnTo>
                <a:lnTo>
                  <a:pt x="12192000" y="5167884"/>
                </a:lnTo>
                <a:lnTo>
                  <a:pt x="12192000" y="0"/>
                </a:lnTo>
                <a:close/>
              </a:path>
            </a:pathLst>
          </a:custGeom>
          <a:solidFill>
            <a:srgbClr val="F1F1F1"/>
          </a:solidFill>
        </p:spPr>
        <p:txBody>
          <a:bodyPr wrap="square" lIns="0" tIns="0" rIns="0" bIns="0" rtlCol="0"/>
          <a:lstStyle/>
          <a:p>
            <a:endParaRPr/>
          </a:p>
        </p:txBody>
      </p:sp>
      <p:sp>
        <p:nvSpPr>
          <p:cNvPr id="3" name="object 3"/>
          <p:cNvSpPr txBox="1"/>
          <p:nvPr/>
        </p:nvSpPr>
        <p:spPr>
          <a:xfrm>
            <a:off x="916939" y="2215434"/>
            <a:ext cx="5198745" cy="2458365"/>
          </a:xfrm>
          <a:prstGeom prst="rect">
            <a:avLst/>
          </a:prstGeom>
        </p:spPr>
        <p:txBody>
          <a:bodyPr vert="horz" wrap="square" lIns="0" tIns="69850" rIns="0" bIns="0" rtlCol="0">
            <a:spAutoFit/>
          </a:bodyPr>
          <a:lstStyle/>
          <a:p>
            <a:pPr marL="184785" indent="-172720">
              <a:lnSpc>
                <a:spcPct val="100000"/>
              </a:lnSpc>
              <a:spcBef>
                <a:spcPts val="550"/>
              </a:spcBef>
              <a:buFont typeface="Arial MT"/>
              <a:buChar char="•"/>
              <a:tabLst>
                <a:tab pos="185420" algn="l"/>
              </a:tabLst>
            </a:pPr>
            <a:r>
              <a:rPr lang="en-GB" sz="2000" b="1" spc="-135">
                <a:solidFill>
                  <a:srgbClr val="44536A"/>
                </a:solidFill>
                <a:latin typeface="Arial"/>
                <a:cs typeface="Arial"/>
              </a:rPr>
              <a:t>Added value of </a:t>
            </a:r>
            <a:r>
              <a:rPr lang="en-GB" sz="2000" b="1" spc="-45">
                <a:solidFill>
                  <a:srgbClr val="44536A"/>
                </a:solidFill>
                <a:latin typeface="Arial"/>
                <a:cs typeface="Arial"/>
              </a:rPr>
              <a:t>3,7</a:t>
            </a:r>
            <a:r>
              <a:rPr lang="en-GB" sz="2000" b="1" spc="-10">
                <a:solidFill>
                  <a:srgbClr val="44536A"/>
                </a:solidFill>
                <a:latin typeface="Arial"/>
                <a:cs typeface="Arial"/>
              </a:rPr>
              <a:t> </a:t>
            </a:r>
            <a:r>
              <a:rPr lang="en-GB" sz="2000" b="1" spc="-100" err="1">
                <a:solidFill>
                  <a:srgbClr val="44536A"/>
                </a:solidFill>
                <a:latin typeface="Arial"/>
                <a:cs typeface="Arial"/>
              </a:rPr>
              <a:t>bil</a:t>
            </a:r>
            <a:r>
              <a:rPr lang="en-GB" sz="2000" b="1" spc="20">
                <a:solidFill>
                  <a:srgbClr val="44536A"/>
                </a:solidFill>
                <a:latin typeface="Arial"/>
                <a:cs typeface="Arial"/>
              </a:rPr>
              <a:t> </a:t>
            </a:r>
            <a:r>
              <a:rPr lang="en-GB" sz="2000" b="1" spc="-125">
                <a:solidFill>
                  <a:srgbClr val="44536A"/>
                </a:solidFill>
                <a:latin typeface="Arial"/>
                <a:cs typeface="Arial"/>
              </a:rPr>
              <a:t>EUR</a:t>
            </a:r>
            <a:endParaRPr lang="en-GB" sz="2000">
              <a:latin typeface="Arial"/>
              <a:cs typeface="Arial"/>
            </a:endParaRPr>
          </a:p>
          <a:p>
            <a:pPr marL="355600">
              <a:lnSpc>
                <a:spcPct val="100000"/>
              </a:lnSpc>
              <a:spcBef>
                <a:spcPts val="400"/>
              </a:spcBef>
            </a:pPr>
            <a:r>
              <a:rPr lang="en-GB" sz="1800" spc="190">
                <a:solidFill>
                  <a:srgbClr val="44536A"/>
                </a:solidFill>
                <a:latin typeface="Microsoft Sans Serif"/>
                <a:cs typeface="Microsoft Sans Serif"/>
              </a:rPr>
              <a:t>≈</a:t>
            </a:r>
            <a:r>
              <a:rPr lang="en-GB" sz="1800" spc="15">
                <a:solidFill>
                  <a:srgbClr val="44536A"/>
                </a:solidFill>
                <a:latin typeface="Microsoft Sans Serif"/>
                <a:cs typeface="Microsoft Sans Serif"/>
              </a:rPr>
              <a:t> </a:t>
            </a:r>
            <a:r>
              <a:rPr lang="en-GB" sz="1800" spc="-55">
                <a:solidFill>
                  <a:srgbClr val="44536A"/>
                </a:solidFill>
                <a:latin typeface="Microsoft Sans Serif"/>
                <a:cs typeface="Microsoft Sans Serif"/>
              </a:rPr>
              <a:t>9%</a:t>
            </a:r>
            <a:r>
              <a:rPr lang="en-GB" sz="1800" spc="10">
                <a:solidFill>
                  <a:srgbClr val="44536A"/>
                </a:solidFill>
                <a:latin typeface="Microsoft Sans Serif"/>
                <a:cs typeface="Microsoft Sans Serif"/>
              </a:rPr>
              <a:t> </a:t>
            </a:r>
            <a:r>
              <a:rPr lang="en-GB" sz="1800" spc="-250">
                <a:solidFill>
                  <a:srgbClr val="44536A"/>
                </a:solidFill>
                <a:latin typeface="Arial" panose="020B0604020202020204" pitchFamily="34" charset="0"/>
                <a:cs typeface="Arial" panose="020B0604020202020204" pitchFamily="34" charset="0"/>
              </a:rPr>
              <a:t>GDP </a:t>
            </a:r>
            <a:r>
              <a:rPr lang="en-GB" sz="1800" spc="-150">
                <a:solidFill>
                  <a:srgbClr val="44536A"/>
                </a:solidFill>
                <a:latin typeface="Arial" panose="020B0604020202020204" pitchFamily="34" charset="0"/>
                <a:cs typeface="Arial" panose="020B0604020202020204" pitchFamily="34" charset="0"/>
              </a:rPr>
              <a:t>of total economy</a:t>
            </a:r>
            <a:endParaRPr lang="en-GB" sz="1800" spc="-150">
              <a:latin typeface="Arial" panose="020B0604020202020204" pitchFamily="34" charset="0"/>
              <a:cs typeface="Arial" panose="020B0604020202020204" pitchFamily="34" charset="0"/>
            </a:endParaRPr>
          </a:p>
          <a:p>
            <a:pPr>
              <a:lnSpc>
                <a:spcPct val="100000"/>
              </a:lnSpc>
            </a:pPr>
            <a:endParaRPr lang="en-GB" sz="2550">
              <a:latin typeface="Microsoft Sans Serif"/>
              <a:cs typeface="Microsoft Sans Serif"/>
            </a:endParaRPr>
          </a:p>
          <a:p>
            <a:pPr marL="184785" indent="-172720">
              <a:lnSpc>
                <a:spcPct val="100000"/>
              </a:lnSpc>
              <a:spcBef>
                <a:spcPts val="5"/>
              </a:spcBef>
              <a:buFont typeface="Arial MT"/>
              <a:buChar char="•"/>
              <a:tabLst>
                <a:tab pos="185420" algn="l"/>
              </a:tabLst>
            </a:pPr>
            <a:r>
              <a:rPr lang="hr-HR" sz="2000" b="1" spc="-80">
                <a:solidFill>
                  <a:srgbClr val="44536A"/>
                </a:solidFill>
                <a:latin typeface="Arial"/>
                <a:cs typeface="Arial"/>
              </a:rPr>
              <a:t>E</a:t>
            </a:r>
            <a:r>
              <a:rPr lang="en-GB" sz="2000" b="1" spc="-80" err="1">
                <a:solidFill>
                  <a:srgbClr val="44536A"/>
                </a:solidFill>
                <a:latin typeface="Arial"/>
                <a:cs typeface="Arial"/>
              </a:rPr>
              <a:t>mploys</a:t>
            </a:r>
            <a:r>
              <a:rPr lang="en-GB" sz="2000" b="1" spc="-25">
                <a:solidFill>
                  <a:srgbClr val="44536A"/>
                </a:solidFill>
                <a:latin typeface="Arial"/>
                <a:cs typeface="Arial"/>
              </a:rPr>
              <a:t> </a:t>
            </a:r>
            <a:r>
              <a:rPr lang="en-GB" sz="2000" b="1" spc="-50">
                <a:solidFill>
                  <a:srgbClr val="44536A"/>
                </a:solidFill>
                <a:latin typeface="Arial"/>
                <a:cs typeface="Arial"/>
              </a:rPr>
              <a:t>2</a:t>
            </a:r>
            <a:r>
              <a:rPr lang="en-GB" sz="2000" b="1" spc="-45">
                <a:solidFill>
                  <a:srgbClr val="44536A"/>
                </a:solidFill>
                <a:latin typeface="Arial"/>
                <a:cs typeface="Arial"/>
              </a:rPr>
              <a:t>0</a:t>
            </a:r>
            <a:r>
              <a:rPr lang="en-GB" sz="2000" b="1" spc="-50">
                <a:solidFill>
                  <a:srgbClr val="44536A"/>
                </a:solidFill>
                <a:latin typeface="Arial"/>
                <a:cs typeface="Arial"/>
              </a:rPr>
              <a:t>3</a:t>
            </a:r>
            <a:r>
              <a:rPr lang="en-GB" sz="2000" b="1" spc="-40">
                <a:solidFill>
                  <a:srgbClr val="44536A"/>
                </a:solidFill>
                <a:latin typeface="Arial"/>
                <a:cs typeface="Arial"/>
              </a:rPr>
              <a:t> </a:t>
            </a:r>
            <a:r>
              <a:rPr lang="en-GB" sz="2000" b="1" spc="-100">
                <a:solidFill>
                  <a:srgbClr val="44536A"/>
                </a:solidFill>
                <a:latin typeface="Arial"/>
                <a:cs typeface="Arial"/>
              </a:rPr>
              <a:t>thousand</a:t>
            </a:r>
            <a:r>
              <a:rPr lang="en-GB" sz="2000" b="1" spc="-5">
                <a:solidFill>
                  <a:srgbClr val="44536A"/>
                </a:solidFill>
                <a:latin typeface="Arial"/>
                <a:cs typeface="Arial"/>
              </a:rPr>
              <a:t> </a:t>
            </a:r>
            <a:r>
              <a:rPr lang="en-GB" sz="2000" b="1" spc="-135">
                <a:solidFill>
                  <a:srgbClr val="44536A"/>
                </a:solidFill>
                <a:latin typeface="Arial"/>
                <a:cs typeface="Arial"/>
              </a:rPr>
              <a:t>workers</a:t>
            </a:r>
            <a:endParaRPr lang="en-GB" sz="2000">
              <a:latin typeface="Arial"/>
              <a:cs typeface="Arial"/>
            </a:endParaRPr>
          </a:p>
          <a:p>
            <a:pPr>
              <a:lnSpc>
                <a:spcPct val="100000"/>
              </a:lnSpc>
              <a:spcBef>
                <a:spcPts val="15"/>
              </a:spcBef>
              <a:buClr>
                <a:srgbClr val="44536A"/>
              </a:buClr>
              <a:buFont typeface="Arial MT"/>
              <a:buChar char="•"/>
            </a:pPr>
            <a:endParaRPr lang="en-GB" sz="2700">
              <a:latin typeface="Arial"/>
              <a:cs typeface="Arial"/>
            </a:endParaRPr>
          </a:p>
          <a:p>
            <a:pPr marL="184785" indent="-172720">
              <a:lnSpc>
                <a:spcPct val="100000"/>
              </a:lnSpc>
              <a:buFont typeface="Arial MT"/>
              <a:buChar char="•"/>
              <a:tabLst>
                <a:tab pos="185420" algn="l"/>
              </a:tabLst>
            </a:pPr>
            <a:r>
              <a:rPr lang="en-GB" sz="2000" b="1" spc="-160">
                <a:solidFill>
                  <a:srgbClr val="44536A"/>
                </a:solidFill>
                <a:latin typeface="Arial"/>
                <a:cs typeface="Arial"/>
              </a:rPr>
              <a:t>P</a:t>
            </a:r>
            <a:r>
              <a:rPr lang="en-GB" sz="2000" b="1" spc="-145">
                <a:solidFill>
                  <a:srgbClr val="44536A"/>
                </a:solidFill>
                <a:latin typeface="Arial"/>
                <a:cs typeface="Arial"/>
              </a:rPr>
              <a:t>ro</a:t>
            </a:r>
            <a:r>
              <a:rPr lang="en-GB" sz="2000" b="1" spc="-170">
                <a:solidFill>
                  <a:srgbClr val="44536A"/>
                </a:solidFill>
                <a:latin typeface="Arial"/>
                <a:cs typeface="Arial"/>
              </a:rPr>
              <a:t>d</a:t>
            </a:r>
            <a:r>
              <a:rPr lang="en-GB" sz="2000" b="1" spc="-160">
                <a:solidFill>
                  <a:srgbClr val="44536A"/>
                </a:solidFill>
                <a:latin typeface="Arial"/>
                <a:cs typeface="Arial"/>
              </a:rPr>
              <a:t>u</a:t>
            </a:r>
            <a:r>
              <a:rPr lang="en-GB" sz="2000" b="1" spc="-130">
                <a:solidFill>
                  <a:srgbClr val="44536A"/>
                </a:solidFill>
                <a:latin typeface="Arial"/>
                <a:cs typeface="Arial"/>
              </a:rPr>
              <a:t>ctivity of</a:t>
            </a:r>
            <a:r>
              <a:rPr lang="en-GB" sz="2000" b="1" spc="-30">
                <a:solidFill>
                  <a:srgbClr val="44536A"/>
                </a:solidFill>
                <a:latin typeface="Arial"/>
                <a:cs typeface="Arial"/>
              </a:rPr>
              <a:t> </a:t>
            </a:r>
            <a:r>
              <a:rPr lang="en-GB" sz="2000" b="1" spc="-50">
                <a:solidFill>
                  <a:srgbClr val="44536A"/>
                </a:solidFill>
                <a:latin typeface="Arial"/>
                <a:cs typeface="Arial"/>
              </a:rPr>
              <a:t>1</a:t>
            </a:r>
            <a:r>
              <a:rPr lang="en-GB" sz="2000" b="1" spc="-45">
                <a:solidFill>
                  <a:srgbClr val="44536A"/>
                </a:solidFill>
                <a:latin typeface="Arial"/>
                <a:cs typeface="Arial"/>
              </a:rPr>
              <a:t>8</a:t>
            </a:r>
            <a:r>
              <a:rPr lang="en-GB" sz="2000" b="1" spc="-40">
                <a:solidFill>
                  <a:srgbClr val="44536A"/>
                </a:solidFill>
                <a:latin typeface="Arial"/>
                <a:cs typeface="Arial"/>
              </a:rPr>
              <a:t>.0</a:t>
            </a:r>
            <a:r>
              <a:rPr lang="en-GB" sz="2000" b="1" spc="-50">
                <a:solidFill>
                  <a:srgbClr val="44536A"/>
                </a:solidFill>
                <a:latin typeface="Arial"/>
                <a:cs typeface="Arial"/>
              </a:rPr>
              <a:t>00</a:t>
            </a:r>
            <a:r>
              <a:rPr lang="en-GB" sz="2000" b="1" spc="-40">
                <a:solidFill>
                  <a:srgbClr val="44536A"/>
                </a:solidFill>
                <a:latin typeface="Arial"/>
                <a:cs typeface="Arial"/>
              </a:rPr>
              <a:t> </a:t>
            </a:r>
            <a:r>
              <a:rPr lang="en-GB" sz="2000" b="1" spc="-150">
                <a:solidFill>
                  <a:srgbClr val="44536A"/>
                </a:solidFill>
                <a:latin typeface="Arial"/>
                <a:cs typeface="Arial"/>
              </a:rPr>
              <a:t>EUR per employee</a:t>
            </a:r>
            <a:endParaRPr lang="en-GB" sz="2000">
              <a:latin typeface="Arial"/>
              <a:cs typeface="Arial"/>
            </a:endParaRPr>
          </a:p>
          <a:p>
            <a:pPr marL="355600">
              <a:lnSpc>
                <a:spcPct val="100000"/>
              </a:lnSpc>
              <a:spcBef>
                <a:spcPts val="405"/>
              </a:spcBef>
            </a:pPr>
            <a:r>
              <a:rPr lang="en-GB" sz="1800" spc="-70">
                <a:solidFill>
                  <a:srgbClr val="44536A"/>
                </a:solidFill>
                <a:latin typeface="Microsoft Sans Serif"/>
                <a:cs typeface="Microsoft Sans Serif"/>
              </a:rPr>
              <a:t>Half of EU productivity</a:t>
            </a:r>
            <a:r>
              <a:rPr lang="hr-HR" sz="1800" spc="-70">
                <a:solidFill>
                  <a:srgbClr val="44536A"/>
                </a:solidFill>
                <a:latin typeface="Microsoft Sans Serif"/>
                <a:cs typeface="Microsoft Sans Serif"/>
              </a:rPr>
              <a:t> </a:t>
            </a:r>
            <a:r>
              <a:rPr lang="en-GB" spc="-70">
                <a:solidFill>
                  <a:srgbClr val="44536A"/>
                </a:solidFill>
                <a:latin typeface="Microsoft Sans Serif"/>
                <a:cs typeface="Microsoft Sans Serif"/>
              </a:rPr>
              <a:t>average</a:t>
            </a:r>
            <a:endParaRPr lang="en-GB" sz="1800">
              <a:latin typeface="Microsoft Sans Serif"/>
              <a:cs typeface="Microsoft Sans Serif"/>
            </a:endParaRPr>
          </a:p>
        </p:txBody>
      </p:sp>
      <p:sp>
        <p:nvSpPr>
          <p:cNvPr id="4" name="object 4"/>
          <p:cNvSpPr txBox="1">
            <a:spLocks noGrp="1"/>
          </p:cNvSpPr>
          <p:nvPr>
            <p:ph type="title"/>
          </p:nvPr>
        </p:nvSpPr>
        <p:spPr>
          <a:xfrm>
            <a:off x="916939" y="568833"/>
            <a:ext cx="6693534" cy="832920"/>
          </a:xfrm>
          <a:prstGeom prst="rect">
            <a:avLst/>
          </a:prstGeom>
        </p:spPr>
        <p:txBody>
          <a:bodyPr vert="horz" wrap="square" lIns="0" tIns="12065" rIns="0" bIns="0" rtlCol="0">
            <a:spAutoFit/>
          </a:bodyPr>
          <a:lstStyle/>
          <a:p>
            <a:pPr marL="12700">
              <a:lnSpc>
                <a:spcPts val="3190"/>
              </a:lnSpc>
              <a:spcBef>
                <a:spcPts val="95"/>
              </a:spcBef>
            </a:pPr>
            <a:r>
              <a:rPr lang="en-GB" spc="-150">
                <a:solidFill>
                  <a:srgbClr val="1F3863"/>
                </a:solidFill>
                <a:latin typeface="Arial" panose="020B0604020202020204" pitchFamily="34" charset="0"/>
                <a:cs typeface="Arial" panose="020B0604020202020204" pitchFamily="34" charset="0"/>
              </a:rPr>
              <a:t>CROATIAN  BIOEC</a:t>
            </a:r>
            <a:r>
              <a:rPr lang="hr-HR" spc="-150">
                <a:solidFill>
                  <a:srgbClr val="1F3863"/>
                </a:solidFill>
                <a:latin typeface="Arial" panose="020B0604020202020204" pitchFamily="34" charset="0"/>
                <a:cs typeface="Arial" panose="020B0604020202020204" pitchFamily="34" charset="0"/>
              </a:rPr>
              <a:t>O</a:t>
            </a:r>
            <a:r>
              <a:rPr lang="en-GB" spc="-150">
                <a:solidFill>
                  <a:srgbClr val="1F3863"/>
                </a:solidFill>
                <a:latin typeface="Arial" panose="020B0604020202020204" pitchFamily="34" charset="0"/>
                <a:cs typeface="Arial" panose="020B0604020202020204" pitchFamily="34" charset="0"/>
              </a:rPr>
              <a:t>NOMY STATISTICS</a:t>
            </a:r>
          </a:p>
          <a:p>
            <a:pPr marL="12700">
              <a:lnSpc>
                <a:spcPts val="3190"/>
              </a:lnSpc>
            </a:pPr>
            <a:r>
              <a:rPr lang="en-GB" spc="-150">
                <a:solidFill>
                  <a:srgbClr val="1F3863"/>
                </a:solidFill>
                <a:latin typeface="Arial" panose="020B0604020202020204" pitchFamily="34" charset="0"/>
                <a:cs typeface="Arial" panose="020B0604020202020204" pitchFamily="34" charset="0"/>
              </a:rPr>
              <a:t>(European Commission assessment, 2020)</a:t>
            </a:r>
          </a:p>
        </p:txBody>
      </p:sp>
      <p:pic>
        <p:nvPicPr>
          <p:cNvPr id="5" name="object 5"/>
          <p:cNvPicPr/>
          <p:nvPr/>
        </p:nvPicPr>
        <p:blipFill>
          <a:blip r:embed="rId2" cstate="print"/>
          <a:stretch>
            <a:fillRect/>
          </a:stretch>
        </p:blipFill>
        <p:spPr>
          <a:xfrm>
            <a:off x="695076" y="527634"/>
            <a:ext cx="76332" cy="942682"/>
          </a:xfrm>
          <a:prstGeom prst="rect">
            <a:avLst/>
          </a:prstGeom>
        </p:spPr>
      </p:pic>
      <p:grpSp>
        <p:nvGrpSpPr>
          <p:cNvPr id="6" name="object 6"/>
          <p:cNvGrpSpPr/>
          <p:nvPr/>
        </p:nvGrpSpPr>
        <p:grpSpPr>
          <a:xfrm>
            <a:off x="10192511" y="4636008"/>
            <a:ext cx="1076960" cy="1983739"/>
            <a:chOff x="10192511" y="4636008"/>
            <a:chExt cx="1076960" cy="1983739"/>
          </a:xfrm>
        </p:grpSpPr>
        <p:pic>
          <p:nvPicPr>
            <p:cNvPr id="7" name="object 7"/>
            <p:cNvPicPr/>
            <p:nvPr/>
          </p:nvPicPr>
          <p:blipFill>
            <a:blip r:embed="rId3" cstate="print"/>
            <a:stretch>
              <a:fillRect/>
            </a:stretch>
          </p:blipFill>
          <p:spPr>
            <a:xfrm>
              <a:off x="10192511" y="5542788"/>
              <a:ext cx="1076705" cy="1076706"/>
            </a:xfrm>
            <a:prstGeom prst="rect">
              <a:avLst/>
            </a:prstGeom>
          </p:spPr>
        </p:pic>
        <p:pic>
          <p:nvPicPr>
            <p:cNvPr id="8" name="object 8"/>
            <p:cNvPicPr/>
            <p:nvPr/>
          </p:nvPicPr>
          <p:blipFill>
            <a:blip r:embed="rId4" cstate="print"/>
            <a:stretch>
              <a:fillRect/>
            </a:stretch>
          </p:blipFill>
          <p:spPr>
            <a:xfrm>
              <a:off x="10200131" y="4636008"/>
              <a:ext cx="1059167" cy="1059167"/>
            </a:xfrm>
            <a:prstGeom prst="rect">
              <a:avLst/>
            </a:prstGeom>
          </p:spPr>
        </p:pic>
        <p:sp>
          <p:nvSpPr>
            <p:cNvPr id="9" name="object 9"/>
            <p:cNvSpPr/>
            <p:nvPr/>
          </p:nvSpPr>
          <p:spPr>
            <a:xfrm>
              <a:off x="10319194" y="4943487"/>
              <a:ext cx="829944" cy="464820"/>
            </a:xfrm>
            <a:custGeom>
              <a:avLst/>
              <a:gdLst/>
              <a:ahLst/>
              <a:cxnLst/>
              <a:rect l="l" t="t" r="r" b="b"/>
              <a:pathLst>
                <a:path w="829945" h="464820">
                  <a:moveTo>
                    <a:pt x="662711" y="82905"/>
                  </a:moveTo>
                  <a:lnTo>
                    <a:pt x="619455" y="54394"/>
                  </a:lnTo>
                  <a:lnTo>
                    <a:pt x="572592" y="31343"/>
                  </a:lnTo>
                  <a:lnTo>
                    <a:pt x="522554" y="14262"/>
                  </a:lnTo>
                  <a:lnTo>
                    <a:pt x="469798" y="3657"/>
                  </a:lnTo>
                  <a:lnTo>
                    <a:pt x="414782" y="0"/>
                  </a:lnTo>
                  <a:lnTo>
                    <a:pt x="366407" y="2794"/>
                  </a:lnTo>
                  <a:lnTo>
                    <a:pt x="319671" y="10947"/>
                  </a:lnTo>
                  <a:lnTo>
                    <a:pt x="274891" y="24168"/>
                  </a:lnTo>
                  <a:lnTo>
                    <a:pt x="232371" y="42138"/>
                  </a:lnTo>
                  <a:lnTo>
                    <a:pt x="192417" y="64541"/>
                  </a:lnTo>
                  <a:lnTo>
                    <a:pt x="155359" y="91071"/>
                  </a:lnTo>
                  <a:lnTo>
                    <a:pt x="121488" y="121424"/>
                  </a:lnTo>
                  <a:lnTo>
                    <a:pt x="91122" y="155270"/>
                  </a:lnTo>
                  <a:lnTo>
                    <a:pt x="64579" y="192316"/>
                  </a:lnTo>
                  <a:lnTo>
                    <a:pt x="42164" y="232232"/>
                  </a:lnTo>
                  <a:lnTo>
                    <a:pt x="24180" y="274726"/>
                  </a:lnTo>
                  <a:lnTo>
                    <a:pt x="10960" y="319481"/>
                  </a:lnTo>
                  <a:lnTo>
                    <a:pt x="2794" y="366191"/>
                  </a:lnTo>
                  <a:lnTo>
                    <a:pt x="0" y="414528"/>
                  </a:lnTo>
                  <a:lnTo>
                    <a:pt x="0" y="452221"/>
                  </a:lnTo>
                  <a:lnTo>
                    <a:pt x="56565" y="452221"/>
                  </a:lnTo>
                  <a:lnTo>
                    <a:pt x="56565" y="414528"/>
                  </a:lnTo>
                  <a:lnTo>
                    <a:pt x="57772" y="385762"/>
                  </a:lnTo>
                  <a:lnTo>
                    <a:pt x="61277" y="357530"/>
                  </a:lnTo>
                  <a:lnTo>
                    <a:pt x="66903" y="330009"/>
                  </a:lnTo>
                  <a:lnTo>
                    <a:pt x="74472" y="303364"/>
                  </a:lnTo>
                  <a:lnTo>
                    <a:pt x="109347" y="317500"/>
                  </a:lnTo>
                  <a:lnTo>
                    <a:pt x="122542" y="282638"/>
                  </a:lnTo>
                  <a:lnTo>
                    <a:pt x="87668" y="268503"/>
                  </a:lnTo>
                  <a:lnTo>
                    <a:pt x="99288" y="244881"/>
                  </a:lnTo>
                  <a:lnTo>
                    <a:pt x="112763" y="222224"/>
                  </a:lnTo>
                  <a:lnTo>
                    <a:pt x="127838" y="200799"/>
                  </a:lnTo>
                  <a:lnTo>
                    <a:pt x="144233" y="180886"/>
                  </a:lnTo>
                  <a:lnTo>
                    <a:pt x="170624" y="207264"/>
                  </a:lnTo>
                  <a:lnTo>
                    <a:pt x="197015" y="179946"/>
                  </a:lnTo>
                  <a:lnTo>
                    <a:pt x="170624" y="153568"/>
                  </a:lnTo>
                  <a:lnTo>
                    <a:pt x="190411" y="136461"/>
                  </a:lnTo>
                  <a:lnTo>
                    <a:pt x="211518" y="120599"/>
                  </a:lnTo>
                  <a:lnTo>
                    <a:pt x="233857" y="106133"/>
                  </a:lnTo>
                  <a:lnTo>
                    <a:pt x="257352" y="93268"/>
                  </a:lnTo>
                  <a:lnTo>
                    <a:pt x="271487" y="128130"/>
                  </a:lnTo>
                  <a:lnTo>
                    <a:pt x="306374" y="113055"/>
                  </a:lnTo>
                  <a:lnTo>
                    <a:pt x="316788" y="70053"/>
                  </a:lnTo>
                  <a:lnTo>
                    <a:pt x="368719" y="59778"/>
                  </a:lnTo>
                  <a:lnTo>
                    <a:pt x="395922" y="57467"/>
                  </a:lnTo>
                  <a:lnTo>
                    <a:pt x="395922" y="95161"/>
                  </a:lnTo>
                  <a:lnTo>
                    <a:pt x="427037" y="94221"/>
                  </a:lnTo>
                  <a:lnTo>
                    <a:pt x="433628" y="95161"/>
                  </a:lnTo>
                  <a:lnTo>
                    <a:pt x="433628" y="57467"/>
                  </a:lnTo>
                  <a:lnTo>
                    <a:pt x="460844" y="59931"/>
                  </a:lnTo>
                  <a:lnTo>
                    <a:pt x="487248" y="64427"/>
                  </a:lnTo>
                  <a:lnTo>
                    <a:pt x="512775" y="70853"/>
                  </a:lnTo>
                  <a:lnTo>
                    <a:pt x="537324" y="79146"/>
                  </a:lnTo>
                  <a:lnTo>
                    <a:pt x="523189" y="113055"/>
                  </a:lnTo>
                  <a:lnTo>
                    <a:pt x="558063" y="128130"/>
                  </a:lnTo>
                  <a:lnTo>
                    <a:pt x="572211" y="93268"/>
                  </a:lnTo>
                  <a:lnTo>
                    <a:pt x="597903" y="107289"/>
                  </a:lnTo>
                  <a:lnTo>
                    <a:pt x="622173" y="123418"/>
                  </a:lnTo>
                  <a:lnTo>
                    <a:pt x="662711" y="82905"/>
                  </a:lnTo>
                  <a:close/>
                </a:path>
                <a:path w="829945" h="464820">
                  <a:moveTo>
                    <a:pt x="735291" y="103632"/>
                  </a:moveTo>
                  <a:lnTo>
                    <a:pt x="388391" y="397573"/>
                  </a:lnTo>
                  <a:lnTo>
                    <a:pt x="386499" y="398513"/>
                  </a:lnTo>
                  <a:lnTo>
                    <a:pt x="385559" y="400405"/>
                  </a:lnTo>
                  <a:lnTo>
                    <a:pt x="383667" y="402285"/>
                  </a:lnTo>
                  <a:lnTo>
                    <a:pt x="376593" y="415442"/>
                  </a:lnTo>
                  <a:lnTo>
                    <a:pt x="375069" y="429844"/>
                  </a:lnTo>
                  <a:lnTo>
                    <a:pt x="379031" y="443877"/>
                  </a:lnTo>
                  <a:lnTo>
                    <a:pt x="388391" y="455980"/>
                  </a:lnTo>
                  <a:lnTo>
                    <a:pt x="401548" y="463067"/>
                  </a:lnTo>
                  <a:lnTo>
                    <a:pt x="415963" y="464578"/>
                  </a:lnTo>
                  <a:lnTo>
                    <a:pt x="430009" y="460616"/>
                  </a:lnTo>
                  <a:lnTo>
                    <a:pt x="442125" y="451269"/>
                  </a:lnTo>
                  <a:lnTo>
                    <a:pt x="735291" y="103632"/>
                  </a:lnTo>
                  <a:close/>
                </a:path>
                <a:path w="829945" h="464820">
                  <a:moveTo>
                    <a:pt x="829551" y="414528"/>
                  </a:moveTo>
                  <a:lnTo>
                    <a:pt x="826338" y="362343"/>
                  </a:lnTo>
                  <a:lnTo>
                    <a:pt x="816914" y="312242"/>
                  </a:lnTo>
                  <a:lnTo>
                    <a:pt x="801662" y="264490"/>
                  </a:lnTo>
                  <a:lnTo>
                    <a:pt x="780923" y="219354"/>
                  </a:lnTo>
                  <a:lnTo>
                    <a:pt x="755078" y="177114"/>
                  </a:lnTo>
                  <a:lnTo>
                    <a:pt x="714552" y="217627"/>
                  </a:lnTo>
                  <a:lnTo>
                    <a:pt x="729284" y="242239"/>
                  </a:lnTo>
                  <a:lnTo>
                    <a:pt x="735888" y="254863"/>
                  </a:lnTo>
                  <a:lnTo>
                    <a:pt x="741883" y="267563"/>
                  </a:lnTo>
                  <a:lnTo>
                    <a:pt x="707009" y="282638"/>
                  </a:lnTo>
                  <a:lnTo>
                    <a:pt x="720217" y="317500"/>
                  </a:lnTo>
                  <a:lnTo>
                    <a:pt x="762647" y="330009"/>
                  </a:lnTo>
                  <a:lnTo>
                    <a:pt x="771791" y="385762"/>
                  </a:lnTo>
                  <a:lnTo>
                    <a:pt x="772998" y="414528"/>
                  </a:lnTo>
                  <a:lnTo>
                    <a:pt x="772998" y="452221"/>
                  </a:lnTo>
                  <a:lnTo>
                    <a:pt x="829551" y="452221"/>
                  </a:lnTo>
                  <a:lnTo>
                    <a:pt x="829551" y="414528"/>
                  </a:lnTo>
                  <a:close/>
                </a:path>
              </a:pathLst>
            </a:custGeom>
            <a:solidFill>
              <a:srgbClr val="2D75B6"/>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 y="1689735"/>
            <a:ext cx="12192000" cy="5168265"/>
            <a:chOff x="0" y="1690116"/>
            <a:chExt cx="12192000" cy="5168265"/>
          </a:xfrm>
        </p:grpSpPr>
        <p:sp>
          <p:nvSpPr>
            <p:cNvPr id="3" name="object 3"/>
            <p:cNvSpPr/>
            <p:nvPr/>
          </p:nvSpPr>
          <p:spPr>
            <a:xfrm>
              <a:off x="0" y="1690116"/>
              <a:ext cx="12192000" cy="5168265"/>
            </a:xfrm>
            <a:custGeom>
              <a:avLst/>
              <a:gdLst/>
              <a:ahLst/>
              <a:cxnLst/>
              <a:rect l="l" t="t" r="r" b="b"/>
              <a:pathLst>
                <a:path w="12192000" h="5168265">
                  <a:moveTo>
                    <a:pt x="12192000" y="0"/>
                  </a:moveTo>
                  <a:lnTo>
                    <a:pt x="0" y="0"/>
                  </a:lnTo>
                  <a:lnTo>
                    <a:pt x="0" y="5167884"/>
                  </a:lnTo>
                  <a:lnTo>
                    <a:pt x="12192000" y="5167884"/>
                  </a:lnTo>
                  <a:lnTo>
                    <a:pt x="12192000" y="0"/>
                  </a:lnTo>
                  <a:close/>
                </a:path>
              </a:pathLst>
            </a:custGeom>
            <a:solidFill>
              <a:srgbClr val="F1F1F1"/>
            </a:solidFill>
          </p:spPr>
          <p:txBody>
            <a:bodyPr wrap="square" lIns="0" tIns="0" rIns="0" bIns="0" rtlCol="0"/>
            <a:lstStyle/>
            <a:p>
              <a:endParaRPr/>
            </a:p>
          </p:txBody>
        </p:sp>
        <p:sp>
          <p:nvSpPr>
            <p:cNvPr id="4" name="object 4"/>
            <p:cNvSpPr/>
            <p:nvPr/>
          </p:nvSpPr>
          <p:spPr>
            <a:xfrm>
              <a:off x="2714244" y="2269235"/>
              <a:ext cx="6888480" cy="1865630"/>
            </a:xfrm>
            <a:custGeom>
              <a:avLst/>
              <a:gdLst/>
              <a:ahLst/>
              <a:cxnLst/>
              <a:rect l="l" t="t" r="r" b="b"/>
              <a:pathLst>
                <a:path w="6888480" h="1865629">
                  <a:moveTo>
                    <a:pt x="167640" y="0"/>
                  </a:moveTo>
                  <a:lnTo>
                    <a:pt x="0" y="0"/>
                  </a:lnTo>
                  <a:lnTo>
                    <a:pt x="0" y="1865376"/>
                  </a:lnTo>
                  <a:lnTo>
                    <a:pt x="167640" y="1865376"/>
                  </a:lnTo>
                  <a:lnTo>
                    <a:pt x="167640" y="0"/>
                  </a:lnTo>
                  <a:close/>
                </a:path>
                <a:path w="6888480" h="1865629">
                  <a:moveTo>
                    <a:pt x="914400" y="547116"/>
                  </a:moveTo>
                  <a:lnTo>
                    <a:pt x="746760" y="547116"/>
                  </a:lnTo>
                  <a:lnTo>
                    <a:pt x="746760" y="1865376"/>
                  </a:lnTo>
                  <a:lnTo>
                    <a:pt x="914400" y="1865376"/>
                  </a:lnTo>
                  <a:lnTo>
                    <a:pt x="914400" y="547116"/>
                  </a:lnTo>
                  <a:close/>
                </a:path>
                <a:path w="6888480" h="1865629">
                  <a:moveTo>
                    <a:pt x="1661160" y="1371600"/>
                  </a:moveTo>
                  <a:lnTo>
                    <a:pt x="1493520" y="1371600"/>
                  </a:lnTo>
                  <a:lnTo>
                    <a:pt x="1493520" y="1865376"/>
                  </a:lnTo>
                  <a:lnTo>
                    <a:pt x="1661160" y="1865376"/>
                  </a:lnTo>
                  <a:lnTo>
                    <a:pt x="1661160" y="1371600"/>
                  </a:lnTo>
                  <a:close/>
                </a:path>
                <a:path w="6888480" h="1865629">
                  <a:moveTo>
                    <a:pt x="2407920" y="1548384"/>
                  </a:moveTo>
                  <a:lnTo>
                    <a:pt x="2240280" y="1548384"/>
                  </a:lnTo>
                  <a:lnTo>
                    <a:pt x="2240280" y="1865376"/>
                  </a:lnTo>
                  <a:lnTo>
                    <a:pt x="2407920" y="1865376"/>
                  </a:lnTo>
                  <a:lnTo>
                    <a:pt x="2407920" y="1548384"/>
                  </a:lnTo>
                  <a:close/>
                </a:path>
                <a:path w="6888480" h="1865629">
                  <a:moveTo>
                    <a:pt x="3154680" y="1665732"/>
                  </a:moveTo>
                  <a:lnTo>
                    <a:pt x="2987040" y="1665732"/>
                  </a:lnTo>
                  <a:lnTo>
                    <a:pt x="2987040" y="1865376"/>
                  </a:lnTo>
                  <a:lnTo>
                    <a:pt x="3154680" y="1865376"/>
                  </a:lnTo>
                  <a:lnTo>
                    <a:pt x="3154680" y="1665732"/>
                  </a:lnTo>
                  <a:close/>
                </a:path>
                <a:path w="6888480" h="1865629">
                  <a:moveTo>
                    <a:pt x="3901427" y="1757172"/>
                  </a:moveTo>
                  <a:lnTo>
                    <a:pt x="3733800" y="1757172"/>
                  </a:lnTo>
                  <a:lnTo>
                    <a:pt x="3733800" y="1865376"/>
                  </a:lnTo>
                  <a:lnTo>
                    <a:pt x="3901427" y="1865376"/>
                  </a:lnTo>
                  <a:lnTo>
                    <a:pt x="3901427" y="1757172"/>
                  </a:lnTo>
                  <a:close/>
                </a:path>
                <a:path w="6888480" h="1865629">
                  <a:moveTo>
                    <a:pt x="4648200" y="1760220"/>
                  </a:moveTo>
                  <a:lnTo>
                    <a:pt x="4480560" y="1760220"/>
                  </a:lnTo>
                  <a:lnTo>
                    <a:pt x="4480560" y="1865376"/>
                  </a:lnTo>
                  <a:lnTo>
                    <a:pt x="4648200" y="1865376"/>
                  </a:lnTo>
                  <a:lnTo>
                    <a:pt x="4648200" y="1760220"/>
                  </a:lnTo>
                  <a:close/>
                </a:path>
                <a:path w="6888480" h="1865629">
                  <a:moveTo>
                    <a:pt x="5394960" y="1786128"/>
                  </a:moveTo>
                  <a:lnTo>
                    <a:pt x="5227320" y="1786128"/>
                  </a:lnTo>
                  <a:lnTo>
                    <a:pt x="5227320" y="1865376"/>
                  </a:lnTo>
                  <a:lnTo>
                    <a:pt x="5394960" y="1865376"/>
                  </a:lnTo>
                  <a:lnTo>
                    <a:pt x="5394960" y="1786128"/>
                  </a:lnTo>
                  <a:close/>
                </a:path>
                <a:path w="6888480" h="1865629">
                  <a:moveTo>
                    <a:pt x="6141720" y="1862328"/>
                  </a:moveTo>
                  <a:lnTo>
                    <a:pt x="5974080" y="1862328"/>
                  </a:lnTo>
                  <a:lnTo>
                    <a:pt x="5974080" y="1865376"/>
                  </a:lnTo>
                  <a:lnTo>
                    <a:pt x="6141720" y="1865376"/>
                  </a:lnTo>
                  <a:lnTo>
                    <a:pt x="6141720" y="1862328"/>
                  </a:lnTo>
                  <a:close/>
                </a:path>
                <a:path w="6888480" h="1865629">
                  <a:moveTo>
                    <a:pt x="6888480" y="1863852"/>
                  </a:moveTo>
                  <a:lnTo>
                    <a:pt x="6720840" y="1863852"/>
                  </a:lnTo>
                  <a:lnTo>
                    <a:pt x="6720840" y="1865376"/>
                  </a:lnTo>
                  <a:lnTo>
                    <a:pt x="6888480" y="1865376"/>
                  </a:lnTo>
                  <a:lnTo>
                    <a:pt x="6888480" y="1863852"/>
                  </a:lnTo>
                  <a:close/>
                </a:path>
              </a:pathLst>
            </a:custGeom>
            <a:solidFill>
              <a:srgbClr val="C55A11"/>
            </a:solidFill>
          </p:spPr>
          <p:txBody>
            <a:bodyPr wrap="square" lIns="0" tIns="0" rIns="0" bIns="0" rtlCol="0"/>
            <a:lstStyle/>
            <a:p>
              <a:endParaRPr/>
            </a:p>
          </p:txBody>
        </p:sp>
        <p:sp>
          <p:nvSpPr>
            <p:cNvPr id="5" name="object 5"/>
            <p:cNvSpPr/>
            <p:nvPr/>
          </p:nvSpPr>
          <p:spPr>
            <a:xfrm>
              <a:off x="2927604" y="2552699"/>
              <a:ext cx="6141720" cy="1582420"/>
            </a:xfrm>
            <a:custGeom>
              <a:avLst/>
              <a:gdLst/>
              <a:ahLst/>
              <a:cxnLst/>
              <a:rect l="l" t="t" r="r" b="b"/>
              <a:pathLst>
                <a:path w="6141720" h="1582420">
                  <a:moveTo>
                    <a:pt x="167640" y="115824"/>
                  </a:moveTo>
                  <a:lnTo>
                    <a:pt x="0" y="115824"/>
                  </a:lnTo>
                  <a:lnTo>
                    <a:pt x="0" y="1581912"/>
                  </a:lnTo>
                  <a:lnTo>
                    <a:pt x="167640" y="1581912"/>
                  </a:lnTo>
                  <a:lnTo>
                    <a:pt x="167640" y="115824"/>
                  </a:lnTo>
                  <a:close/>
                </a:path>
                <a:path w="6141720" h="1582420">
                  <a:moveTo>
                    <a:pt x="914400" y="0"/>
                  </a:moveTo>
                  <a:lnTo>
                    <a:pt x="746760" y="0"/>
                  </a:lnTo>
                  <a:lnTo>
                    <a:pt x="746760" y="1581912"/>
                  </a:lnTo>
                  <a:lnTo>
                    <a:pt x="914400" y="1581912"/>
                  </a:lnTo>
                  <a:lnTo>
                    <a:pt x="914400" y="0"/>
                  </a:lnTo>
                  <a:close/>
                </a:path>
                <a:path w="6141720" h="1582420">
                  <a:moveTo>
                    <a:pt x="1661160" y="1130808"/>
                  </a:moveTo>
                  <a:lnTo>
                    <a:pt x="1493520" y="1130808"/>
                  </a:lnTo>
                  <a:lnTo>
                    <a:pt x="1493520" y="1581912"/>
                  </a:lnTo>
                  <a:lnTo>
                    <a:pt x="1661160" y="1581912"/>
                  </a:lnTo>
                  <a:lnTo>
                    <a:pt x="1661160" y="1130808"/>
                  </a:lnTo>
                  <a:close/>
                </a:path>
                <a:path w="6141720" h="1582420">
                  <a:moveTo>
                    <a:pt x="2407920" y="1330452"/>
                  </a:moveTo>
                  <a:lnTo>
                    <a:pt x="2240280" y="1330452"/>
                  </a:lnTo>
                  <a:lnTo>
                    <a:pt x="2240280" y="1581912"/>
                  </a:lnTo>
                  <a:lnTo>
                    <a:pt x="2407920" y="1581912"/>
                  </a:lnTo>
                  <a:lnTo>
                    <a:pt x="2407920" y="1330452"/>
                  </a:lnTo>
                  <a:close/>
                </a:path>
                <a:path w="6141720" h="1582420">
                  <a:moveTo>
                    <a:pt x="3154680" y="1447800"/>
                  </a:moveTo>
                  <a:lnTo>
                    <a:pt x="2987040" y="1447800"/>
                  </a:lnTo>
                  <a:lnTo>
                    <a:pt x="2987040" y="1581912"/>
                  </a:lnTo>
                  <a:lnTo>
                    <a:pt x="3154680" y="1581912"/>
                  </a:lnTo>
                  <a:lnTo>
                    <a:pt x="3154680" y="1447800"/>
                  </a:lnTo>
                  <a:close/>
                </a:path>
                <a:path w="6141720" h="1582420">
                  <a:moveTo>
                    <a:pt x="3901440" y="1429512"/>
                  </a:moveTo>
                  <a:lnTo>
                    <a:pt x="3733800" y="1429512"/>
                  </a:lnTo>
                  <a:lnTo>
                    <a:pt x="3733800" y="1581912"/>
                  </a:lnTo>
                  <a:lnTo>
                    <a:pt x="3901440" y="1581912"/>
                  </a:lnTo>
                  <a:lnTo>
                    <a:pt x="3901440" y="1429512"/>
                  </a:lnTo>
                  <a:close/>
                </a:path>
                <a:path w="6141720" h="1582420">
                  <a:moveTo>
                    <a:pt x="4648200" y="1426464"/>
                  </a:moveTo>
                  <a:lnTo>
                    <a:pt x="4480560" y="1426464"/>
                  </a:lnTo>
                  <a:lnTo>
                    <a:pt x="4480560" y="1581912"/>
                  </a:lnTo>
                  <a:lnTo>
                    <a:pt x="4648200" y="1581912"/>
                  </a:lnTo>
                  <a:lnTo>
                    <a:pt x="4648200" y="1426464"/>
                  </a:lnTo>
                  <a:close/>
                </a:path>
                <a:path w="6141720" h="1582420">
                  <a:moveTo>
                    <a:pt x="5394960" y="1303020"/>
                  </a:moveTo>
                  <a:lnTo>
                    <a:pt x="5227320" y="1303020"/>
                  </a:lnTo>
                  <a:lnTo>
                    <a:pt x="5227320" y="1581912"/>
                  </a:lnTo>
                  <a:lnTo>
                    <a:pt x="5394960" y="1581912"/>
                  </a:lnTo>
                  <a:lnTo>
                    <a:pt x="5394960" y="1303020"/>
                  </a:lnTo>
                  <a:close/>
                </a:path>
                <a:path w="6141720" h="1582420">
                  <a:moveTo>
                    <a:pt x="6141720" y="1563624"/>
                  </a:moveTo>
                  <a:lnTo>
                    <a:pt x="5974080" y="1563624"/>
                  </a:lnTo>
                  <a:lnTo>
                    <a:pt x="5974080" y="1581912"/>
                  </a:lnTo>
                  <a:lnTo>
                    <a:pt x="6141720" y="1581912"/>
                  </a:lnTo>
                  <a:lnTo>
                    <a:pt x="6141720" y="1563624"/>
                  </a:lnTo>
                  <a:close/>
                </a:path>
              </a:pathLst>
            </a:custGeom>
            <a:solidFill>
              <a:srgbClr val="538235"/>
            </a:solidFill>
          </p:spPr>
          <p:txBody>
            <a:bodyPr wrap="square" lIns="0" tIns="0" rIns="0" bIns="0" rtlCol="0"/>
            <a:lstStyle/>
            <a:p>
              <a:endParaRPr/>
            </a:p>
          </p:txBody>
        </p:sp>
        <p:sp>
          <p:nvSpPr>
            <p:cNvPr id="6" name="object 6"/>
            <p:cNvSpPr/>
            <p:nvPr/>
          </p:nvSpPr>
          <p:spPr>
            <a:xfrm>
              <a:off x="2531364" y="4134611"/>
              <a:ext cx="7467600" cy="0"/>
            </a:xfrm>
            <a:custGeom>
              <a:avLst/>
              <a:gdLst/>
              <a:ahLst/>
              <a:cxnLst/>
              <a:rect l="l" t="t" r="r" b="b"/>
              <a:pathLst>
                <a:path w="7467600">
                  <a:moveTo>
                    <a:pt x="0" y="0"/>
                  </a:moveTo>
                  <a:lnTo>
                    <a:pt x="7467600" y="0"/>
                  </a:lnTo>
                </a:path>
              </a:pathLst>
            </a:custGeom>
            <a:ln w="9144">
              <a:solidFill>
                <a:srgbClr val="D9D9D9"/>
              </a:solidFill>
            </a:ln>
          </p:spPr>
          <p:txBody>
            <a:bodyPr wrap="square" lIns="0" tIns="0" rIns="0" bIns="0" rtlCol="0"/>
            <a:lstStyle/>
            <a:p>
              <a:endParaRPr/>
            </a:p>
          </p:txBody>
        </p:sp>
      </p:grpSp>
      <p:sp>
        <p:nvSpPr>
          <p:cNvPr id="7" name="object 7"/>
          <p:cNvSpPr txBox="1">
            <a:spLocks noGrp="1"/>
          </p:cNvSpPr>
          <p:nvPr>
            <p:ph type="title"/>
          </p:nvPr>
        </p:nvSpPr>
        <p:spPr>
          <a:xfrm>
            <a:off x="1043432" y="632840"/>
            <a:ext cx="10228580" cy="721351"/>
          </a:xfrm>
          <a:prstGeom prst="rect">
            <a:avLst/>
          </a:prstGeom>
        </p:spPr>
        <p:txBody>
          <a:bodyPr vert="horz" wrap="square" lIns="0" tIns="53975" rIns="0" bIns="0" rtlCol="0">
            <a:spAutoFit/>
          </a:bodyPr>
          <a:lstStyle/>
          <a:p>
            <a:pPr marL="12700" marR="5080">
              <a:lnSpc>
                <a:spcPts val="2590"/>
              </a:lnSpc>
              <a:spcBef>
                <a:spcPts val="425"/>
              </a:spcBef>
            </a:pPr>
            <a:r>
              <a:rPr lang="hr-HR" sz="2400" spc="-150">
                <a:solidFill>
                  <a:srgbClr val="1F3863"/>
                </a:solidFill>
              </a:rPr>
              <a:t>NUMBER OF EMPLOYED AND VALUE ADDED OF CROATIA’S BIOECOMOMY PER  SECTOR</a:t>
            </a:r>
            <a:r>
              <a:rPr sz="2400" spc="-150">
                <a:solidFill>
                  <a:srgbClr val="1F3863"/>
                </a:solidFill>
              </a:rPr>
              <a:t> (</a:t>
            </a:r>
            <a:r>
              <a:rPr lang="hr-HR" sz="2400" spc="-150" err="1">
                <a:solidFill>
                  <a:srgbClr val="1F3863"/>
                </a:solidFill>
              </a:rPr>
              <a:t>share</a:t>
            </a:r>
            <a:r>
              <a:rPr sz="2400" spc="-150">
                <a:solidFill>
                  <a:srgbClr val="1F3863"/>
                </a:solidFill>
              </a:rPr>
              <a:t>, %)</a:t>
            </a:r>
            <a:endParaRPr sz="2400" spc="-150"/>
          </a:p>
        </p:txBody>
      </p:sp>
      <p:pic>
        <p:nvPicPr>
          <p:cNvPr id="8" name="object 8"/>
          <p:cNvPicPr/>
          <p:nvPr/>
        </p:nvPicPr>
        <p:blipFill>
          <a:blip r:embed="rId2" cstate="print"/>
          <a:stretch>
            <a:fillRect/>
          </a:stretch>
        </p:blipFill>
        <p:spPr>
          <a:xfrm>
            <a:off x="695076" y="527634"/>
            <a:ext cx="76332" cy="942682"/>
          </a:xfrm>
          <a:prstGeom prst="rect">
            <a:avLst/>
          </a:prstGeom>
        </p:spPr>
      </p:pic>
      <p:sp>
        <p:nvSpPr>
          <p:cNvPr id="9" name="object 9"/>
          <p:cNvSpPr txBox="1"/>
          <p:nvPr/>
        </p:nvSpPr>
        <p:spPr>
          <a:xfrm>
            <a:off x="2674111" y="2039238"/>
            <a:ext cx="249554" cy="177800"/>
          </a:xfrm>
          <a:prstGeom prst="rect">
            <a:avLst/>
          </a:prstGeom>
        </p:spPr>
        <p:txBody>
          <a:bodyPr vert="horz" wrap="square" lIns="0" tIns="12065" rIns="0" bIns="0" rtlCol="0">
            <a:spAutoFit/>
          </a:bodyPr>
          <a:lstStyle/>
          <a:p>
            <a:pPr marL="12700">
              <a:lnSpc>
                <a:spcPct val="100000"/>
              </a:lnSpc>
              <a:spcBef>
                <a:spcPts val="95"/>
              </a:spcBef>
            </a:pPr>
            <a:r>
              <a:rPr lang="hr-HR" sz="1000" spc="-5">
                <a:solidFill>
                  <a:srgbClr val="404040"/>
                </a:solidFill>
                <a:latin typeface="Calibri"/>
                <a:cs typeface="Calibri"/>
              </a:rPr>
              <a:t>4</a:t>
            </a:r>
            <a:r>
              <a:rPr sz="1000" spc="-5">
                <a:solidFill>
                  <a:srgbClr val="404040"/>
                </a:solidFill>
                <a:latin typeface="Calibri"/>
                <a:cs typeface="Calibri"/>
              </a:rPr>
              <a:t>1,6</a:t>
            </a:r>
            <a:endParaRPr sz="1000">
              <a:latin typeface="Calibri"/>
              <a:cs typeface="Calibri"/>
            </a:endParaRPr>
          </a:p>
        </p:txBody>
      </p:sp>
      <p:sp>
        <p:nvSpPr>
          <p:cNvPr id="10" name="object 10"/>
          <p:cNvSpPr txBox="1"/>
          <p:nvPr/>
        </p:nvSpPr>
        <p:spPr>
          <a:xfrm>
            <a:off x="3420871" y="2585973"/>
            <a:ext cx="249554"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29,4</a:t>
            </a:r>
            <a:endParaRPr sz="1000">
              <a:latin typeface="Calibri"/>
              <a:cs typeface="Calibri"/>
            </a:endParaRPr>
          </a:p>
        </p:txBody>
      </p:sp>
      <p:sp>
        <p:nvSpPr>
          <p:cNvPr id="11" name="object 11"/>
          <p:cNvSpPr txBox="1"/>
          <p:nvPr/>
        </p:nvSpPr>
        <p:spPr>
          <a:xfrm>
            <a:off x="5693790" y="3704335"/>
            <a:ext cx="185420"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4,5</a:t>
            </a:r>
            <a:endParaRPr sz="1000">
              <a:latin typeface="Calibri"/>
              <a:cs typeface="Calibri"/>
            </a:endParaRPr>
          </a:p>
        </p:txBody>
      </p:sp>
      <p:sp>
        <p:nvSpPr>
          <p:cNvPr id="12" name="object 12"/>
          <p:cNvSpPr txBox="1"/>
          <p:nvPr/>
        </p:nvSpPr>
        <p:spPr>
          <a:xfrm>
            <a:off x="7934325" y="3825366"/>
            <a:ext cx="185420"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1,8</a:t>
            </a:r>
            <a:endParaRPr sz="1000">
              <a:latin typeface="Calibri"/>
              <a:cs typeface="Calibri"/>
            </a:endParaRPr>
          </a:p>
        </p:txBody>
      </p:sp>
      <p:sp>
        <p:nvSpPr>
          <p:cNvPr id="13" name="object 13"/>
          <p:cNvSpPr txBox="1"/>
          <p:nvPr/>
        </p:nvSpPr>
        <p:spPr>
          <a:xfrm>
            <a:off x="2886836" y="2437637"/>
            <a:ext cx="249554"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32,7</a:t>
            </a:r>
            <a:endParaRPr sz="1000">
              <a:latin typeface="Calibri"/>
              <a:cs typeface="Calibri"/>
            </a:endParaRPr>
          </a:p>
        </p:txBody>
      </p:sp>
      <p:sp>
        <p:nvSpPr>
          <p:cNvPr id="14" name="object 14"/>
          <p:cNvSpPr txBox="1"/>
          <p:nvPr/>
        </p:nvSpPr>
        <p:spPr>
          <a:xfrm>
            <a:off x="3633596" y="2322067"/>
            <a:ext cx="249554"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35,3</a:t>
            </a:r>
            <a:endParaRPr sz="1000">
              <a:latin typeface="Calibri"/>
              <a:cs typeface="Calibri"/>
            </a:endParaRPr>
          </a:p>
        </p:txBody>
      </p:sp>
      <p:sp>
        <p:nvSpPr>
          <p:cNvPr id="15" name="object 15"/>
          <p:cNvSpPr txBox="1"/>
          <p:nvPr/>
        </p:nvSpPr>
        <p:spPr>
          <a:xfrm>
            <a:off x="4142485" y="3409899"/>
            <a:ext cx="513715" cy="177800"/>
          </a:xfrm>
          <a:prstGeom prst="rect">
            <a:avLst/>
          </a:prstGeom>
        </p:spPr>
        <p:txBody>
          <a:bodyPr vert="horz" wrap="square" lIns="0" tIns="12065" rIns="0" bIns="0" rtlCol="0">
            <a:spAutoFit/>
          </a:bodyPr>
          <a:lstStyle/>
          <a:p>
            <a:pPr marL="38100">
              <a:lnSpc>
                <a:spcPct val="100000"/>
              </a:lnSpc>
              <a:spcBef>
                <a:spcPts val="95"/>
              </a:spcBef>
            </a:pPr>
            <a:r>
              <a:rPr sz="1000" spc="-15">
                <a:solidFill>
                  <a:srgbClr val="404040"/>
                </a:solidFill>
                <a:latin typeface="Calibri"/>
                <a:cs typeface="Calibri"/>
              </a:rPr>
              <a:t>11,0</a:t>
            </a:r>
            <a:r>
              <a:rPr sz="1500" spc="-22" baseline="-19444">
                <a:solidFill>
                  <a:srgbClr val="404040"/>
                </a:solidFill>
                <a:latin typeface="Calibri"/>
                <a:cs typeface="Calibri"/>
              </a:rPr>
              <a:t>10,0</a:t>
            </a:r>
            <a:endParaRPr sz="1500" baseline="-19444">
              <a:latin typeface="Calibri"/>
              <a:cs typeface="Calibri"/>
            </a:endParaRPr>
          </a:p>
        </p:txBody>
      </p:sp>
      <p:sp>
        <p:nvSpPr>
          <p:cNvPr id="16" name="object 16"/>
          <p:cNvSpPr txBox="1"/>
          <p:nvPr/>
        </p:nvSpPr>
        <p:spPr>
          <a:xfrm>
            <a:off x="4921250" y="3587241"/>
            <a:ext cx="448945" cy="177800"/>
          </a:xfrm>
          <a:prstGeom prst="rect">
            <a:avLst/>
          </a:prstGeom>
        </p:spPr>
        <p:txBody>
          <a:bodyPr vert="horz" wrap="square" lIns="0" tIns="12065" rIns="0" bIns="0" rtlCol="0">
            <a:spAutoFit/>
          </a:bodyPr>
          <a:lstStyle/>
          <a:p>
            <a:pPr marL="38100">
              <a:lnSpc>
                <a:spcPct val="100000"/>
              </a:lnSpc>
              <a:spcBef>
                <a:spcPts val="95"/>
              </a:spcBef>
            </a:pPr>
            <a:r>
              <a:rPr sz="1000" spc="-5">
                <a:solidFill>
                  <a:srgbClr val="404040"/>
                </a:solidFill>
                <a:latin typeface="Calibri"/>
                <a:cs typeface="Calibri"/>
              </a:rPr>
              <a:t>7,1</a:t>
            </a:r>
            <a:r>
              <a:rPr sz="1000" spc="140">
                <a:solidFill>
                  <a:srgbClr val="404040"/>
                </a:solidFill>
                <a:latin typeface="Calibri"/>
                <a:cs typeface="Calibri"/>
              </a:rPr>
              <a:t> </a:t>
            </a:r>
            <a:r>
              <a:rPr sz="1500" spc="-7" baseline="-27777">
                <a:solidFill>
                  <a:srgbClr val="404040"/>
                </a:solidFill>
                <a:latin typeface="Calibri"/>
                <a:cs typeface="Calibri"/>
              </a:rPr>
              <a:t>5,6</a:t>
            </a:r>
            <a:endParaRPr sz="1500" baseline="-27777">
              <a:latin typeface="Calibri"/>
              <a:cs typeface="Calibri"/>
            </a:endParaRPr>
          </a:p>
        </p:txBody>
      </p:sp>
      <p:sp>
        <p:nvSpPr>
          <p:cNvPr id="17" name="object 17"/>
          <p:cNvSpPr txBox="1"/>
          <p:nvPr/>
        </p:nvSpPr>
        <p:spPr>
          <a:xfrm>
            <a:off x="5906261" y="3770757"/>
            <a:ext cx="185420"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3,0</a:t>
            </a:r>
            <a:endParaRPr sz="1000">
              <a:latin typeface="Calibri"/>
              <a:cs typeface="Calibri"/>
            </a:endParaRPr>
          </a:p>
        </p:txBody>
      </p:sp>
      <p:sp>
        <p:nvSpPr>
          <p:cNvPr id="18" name="object 18"/>
          <p:cNvSpPr txBox="1"/>
          <p:nvPr/>
        </p:nvSpPr>
        <p:spPr>
          <a:xfrm>
            <a:off x="6415151" y="3752850"/>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19444">
                <a:solidFill>
                  <a:srgbClr val="404040"/>
                </a:solidFill>
                <a:latin typeface="Calibri"/>
                <a:cs typeface="Calibri"/>
              </a:rPr>
              <a:t>2,4</a:t>
            </a:r>
            <a:r>
              <a:rPr sz="1500" spc="209" baseline="-19444">
                <a:solidFill>
                  <a:srgbClr val="404040"/>
                </a:solidFill>
                <a:latin typeface="Calibri"/>
                <a:cs typeface="Calibri"/>
              </a:rPr>
              <a:t> </a:t>
            </a:r>
            <a:r>
              <a:rPr sz="1000" spc="-5">
                <a:solidFill>
                  <a:srgbClr val="404040"/>
                </a:solidFill>
                <a:latin typeface="Calibri"/>
                <a:cs typeface="Calibri"/>
              </a:rPr>
              <a:t>3,4</a:t>
            </a:r>
            <a:endParaRPr sz="1000">
              <a:latin typeface="Calibri"/>
              <a:cs typeface="Calibri"/>
            </a:endParaRPr>
          </a:p>
        </p:txBody>
      </p:sp>
      <p:sp>
        <p:nvSpPr>
          <p:cNvPr id="19" name="object 19"/>
          <p:cNvSpPr txBox="1"/>
          <p:nvPr/>
        </p:nvSpPr>
        <p:spPr>
          <a:xfrm>
            <a:off x="7162165" y="3749166"/>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22222">
                <a:solidFill>
                  <a:srgbClr val="404040"/>
                </a:solidFill>
                <a:latin typeface="Calibri"/>
                <a:cs typeface="Calibri"/>
              </a:rPr>
              <a:t>2,3</a:t>
            </a:r>
            <a:r>
              <a:rPr sz="1500" spc="209" baseline="-22222">
                <a:solidFill>
                  <a:srgbClr val="404040"/>
                </a:solidFill>
                <a:latin typeface="Calibri"/>
                <a:cs typeface="Calibri"/>
              </a:rPr>
              <a:t> </a:t>
            </a:r>
            <a:r>
              <a:rPr sz="1000" spc="-5">
                <a:solidFill>
                  <a:srgbClr val="404040"/>
                </a:solidFill>
                <a:latin typeface="Calibri"/>
                <a:cs typeface="Calibri"/>
              </a:rPr>
              <a:t>3,5</a:t>
            </a:r>
            <a:endParaRPr sz="1000">
              <a:latin typeface="Calibri"/>
              <a:cs typeface="Calibri"/>
            </a:endParaRPr>
          </a:p>
        </p:txBody>
      </p:sp>
      <p:sp>
        <p:nvSpPr>
          <p:cNvPr id="20" name="object 20"/>
          <p:cNvSpPr txBox="1"/>
          <p:nvPr/>
        </p:nvSpPr>
        <p:spPr>
          <a:xfrm>
            <a:off x="8147050" y="3626053"/>
            <a:ext cx="186055"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6,2</a:t>
            </a:r>
            <a:endParaRPr sz="1000">
              <a:latin typeface="Calibri"/>
              <a:cs typeface="Calibri"/>
            </a:endParaRPr>
          </a:p>
        </p:txBody>
      </p:sp>
      <p:sp>
        <p:nvSpPr>
          <p:cNvPr id="21" name="object 21"/>
          <p:cNvSpPr txBox="1"/>
          <p:nvPr/>
        </p:nvSpPr>
        <p:spPr>
          <a:xfrm>
            <a:off x="8655684" y="3885946"/>
            <a:ext cx="448945" cy="177800"/>
          </a:xfrm>
          <a:prstGeom prst="rect">
            <a:avLst/>
          </a:prstGeom>
        </p:spPr>
        <p:txBody>
          <a:bodyPr vert="horz" wrap="square" lIns="0" tIns="12065" rIns="0" bIns="0" rtlCol="0">
            <a:spAutoFit/>
          </a:bodyPr>
          <a:lstStyle/>
          <a:p>
            <a:pPr marL="38100">
              <a:lnSpc>
                <a:spcPct val="100000"/>
              </a:lnSpc>
              <a:spcBef>
                <a:spcPts val="95"/>
              </a:spcBef>
            </a:pPr>
            <a:r>
              <a:rPr sz="1500" spc="-7" baseline="-8333">
                <a:solidFill>
                  <a:srgbClr val="404040"/>
                </a:solidFill>
                <a:latin typeface="Calibri"/>
                <a:cs typeface="Calibri"/>
              </a:rPr>
              <a:t>0,0</a:t>
            </a:r>
            <a:r>
              <a:rPr sz="1500" spc="209" baseline="-8333">
                <a:solidFill>
                  <a:srgbClr val="404040"/>
                </a:solidFill>
                <a:latin typeface="Calibri"/>
                <a:cs typeface="Calibri"/>
              </a:rPr>
              <a:t> </a:t>
            </a:r>
            <a:r>
              <a:rPr sz="1000" spc="-5">
                <a:solidFill>
                  <a:srgbClr val="404040"/>
                </a:solidFill>
                <a:latin typeface="Calibri"/>
                <a:cs typeface="Calibri"/>
              </a:rPr>
              <a:t>0,4</a:t>
            </a:r>
            <a:endParaRPr sz="1000">
              <a:latin typeface="Calibri"/>
              <a:cs typeface="Calibri"/>
            </a:endParaRPr>
          </a:p>
        </p:txBody>
      </p:sp>
      <p:sp>
        <p:nvSpPr>
          <p:cNvPr id="22" name="object 22"/>
          <p:cNvSpPr txBox="1"/>
          <p:nvPr/>
        </p:nvSpPr>
        <p:spPr>
          <a:xfrm>
            <a:off x="9428226" y="3903929"/>
            <a:ext cx="398145" cy="177800"/>
          </a:xfrm>
          <a:prstGeom prst="rect">
            <a:avLst/>
          </a:prstGeom>
        </p:spPr>
        <p:txBody>
          <a:bodyPr vert="horz" wrap="square" lIns="0" tIns="12065" rIns="0" bIns="0" rtlCol="0">
            <a:spAutoFit/>
          </a:bodyPr>
          <a:lstStyle/>
          <a:p>
            <a:pPr marL="12700">
              <a:lnSpc>
                <a:spcPct val="100000"/>
              </a:lnSpc>
              <a:spcBef>
                <a:spcPts val="95"/>
              </a:spcBef>
            </a:pPr>
            <a:r>
              <a:rPr sz="1000" spc="-5">
                <a:solidFill>
                  <a:srgbClr val="404040"/>
                </a:solidFill>
                <a:latin typeface="Calibri"/>
                <a:cs typeface="Calibri"/>
              </a:rPr>
              <a:t>0,0</a:t>
            </a:r>
            <a:r>
              <a:rPr sz="1000" spc="120">
                <a:solidFill>
                  <a:srgbClr val="404040"/>
                </a:solidFill>
                <a:latin typeface="Calibri"/>
                <a:cs typeface="Calibri"/>
              </a:rPr>
              <a:t> </a:t>
            </a:r>
            <a:r>
              <a:rPr sz="1000" spc="-5">
                <a:solidFill>
                  <a:srgbClr val="404040"/>
                </a:solidFill>
                <a:latin typeface="Calibri"/>
                <a:cs typeface="Calibri"/>
              </a:rPr>
              <a:t>0,0</a:t>
            </a:r>
            <a:endParaRPr sz="1000">
              <a:latin typeface="Calibri"/>
              <a:cs typeface="Calibri"/>
            </a:endParaRPr>
          </a:p>
        </p:txBody>
      </p:sp>
      <p:sp>
        <p:nvSpPr>
          <p:cNvPr id="23" name="object 23"/>
          <p:cNvSpPr txBox="1"/>
          <p:nvPr/>
        </p:nvSpPr>
        <p:spPr>
          <a:xfrm>
            <a:off x="2836926" y="4206173"/>
            <a:ext cx="141321" cy="753110"/>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Agriculture</a:t>
            </a:r>
            <a:endParaRPr sz="1050">
              <a:latin typeface="Calibri"/>
              <a:cs typeface="Calibri"/>
            </a:endParaRPr>
          </a:p>
        </p:txBody>
      </p:sp>
      <p:sp>
        <p:nvSpPr>
          <p:cNvPr id="24" name="object 24"/>
          <p:cNvSpPr txBox="1"/>
          <p:nvPr/>
        </p:nvSpPr>
        <p:spPr>
          <a:xfrm>
            <a:off x="3583685" y="4206810"/>
            <a:ext cx="141321" cy="1446213"/>
          </a:xfrm>
          <a:prstGeom prst="rect">
            <a:avLst/>
          </a:prstGeom>
        </p:spPr>
        <p:txBody>
          <a:bodyPr vert="vert270" wrap="square" lIns="0" tIns="0" rIns="0" bIns="0" rtlCol="0">
            <a:spAutoFit/>
          </a:bodyPr>
          <a:lstStyle/>
          <a:p>
            <a:pPr marL="12700">
              <a:lnSpc>
                <a:spcPts val="1100"/>
              </a:lnSpc>
            </a:pPr>
            <a:r>
              <a:rPr lang="hr-HR" sz="1050" err="1">
                <a:latin typeface="Calibri"/>
                <a:cs typeface="Calibri"/>
              </a:rPr>
              <a:t>Food</a:t>
            </a:r>
            <a:r>
              <a:rPr lang="hr-HR" sz="1050">
                <a:latin typeface="Calibri"/>
                <a:cs typeface="Calibri"/>
              </a:rPr>
              <a:t>, </a:t>
            </a:r>
            <a:r>
              <a:rPr lang="hr-HR" sz="1050" err="1">
                <a:latin typeface="Calibri"/>
                <a:cs typeface="Calibri"/>
              </a:rPr>
              <a:t>beverages</a:t>
            </a:r>
            <a:r>
              <a:rPr lang="hr-HR" sz="1050">
                <a:latin typeface="Calibri"/>
                <a:cs typeface="Calibri"/>
              </a:rPr>
              <a:t>, </a:t>
            </a:r>
            <a:r>
              <a:rPr lang="hr-HR" sz="1050" err="1">
                <a:latin typeface="Calibri"/>
                <a:cs typeface="Calibri"/>
              </a:rPr>
              <a:t>tobacco</a:t>
            </a:r>
            <a:endParaRPr sz="1050">
              <a:latin typeface="Calibri"/>
              <a:cs typeface="Calibri"/>
            </a:endParaRPr>
          </a:p>
        </p:txBody>
      </p:sp>
      <p:sp>
        <p:nvSpPr>
          <p:cNvPr id="25" name="object 25"/>
          <p:cNvSpPr txBox="1"/>
          <p:nvPr/>
        </p:nvSpPr>
        <p:spPr>
          <a:xfrm>
            <a:off x="4330700" y="4207816"/>
            <a:ext cx="141321" cy="1261538"/>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Manufacture</a:t>
            </a:r>
            <a:r>
              <a:rPr lang="hr-HR" sz="1050" spc="-5">
                <a:latin typeface="Calibri"/>
                <a:cs typeface="Calibri"/>
              </a:rPr>
              <a:t> </a:t>
            </a:r>
            <a:r>
              <a:rPr lang="hr-HR" sz="1050" spc="-5" err="1">
                <a:latin typeface="Calibri"/>
                <a:cs typeface="Calibri"/>
              </a:rPr>
              <a:t>of</a:t>
            </a:r>
            <a:r>
              <a:rPr lang="hr-HR" sz="1050" spc="-5">
                <a:latin typeface="Calibri"/>
                <a:cs typeface="Calibri"/>
              </a:rPr>
              <a:t> </a:t>
            </a:r>
            <a:r>
              <a:rPr lang="hr-HR" sz="1050" spc="-5" err="1">
                <a:latin typeface="Calibri"/>
                <a:cs typeface="Calibri"/>
              </a:rPr>
              <a:t>wood</a:t>
            </a:r>
            <a:endParaRPr sz="1050">
              <a:latin typeface="Calibri"/>
              <a:cs typeface="Calibri"/>
            </a:endParaRPr>
          </a:p>
        </p:txBody>
      </p:sp>
      <p:sp>
        <p:nvSpPr>
          <p:cNvPr id="26" name="object 26"/>
          <p:cNvSpPr txBox="1"/>
          <p:nvPr/>
        </p:nvSpPr>
        <p:spPr>
          <a:xfrm>
            <a:off x="5077459" y="4206298"/>
            <a:ext cx="141321" cy="601980"/>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Forestry</a:t>
            </a:r>
            <a:endParaRPr sz="1050">
              <a:latin typeface="Calibri"/>
              <a:cs typeface="Calibri"/>
            </a:endParaRPr>
          </a:p>
        </p:txBody>
      </p:sp>
      <p:sp>
        <p:nvSpPr>
          <p:cNvPr id="27" name="object 27"/>
          <p:cNvSpPr txBox="1"/>
          <p:nvPr/>
        </p:nvSpPr>
        <p:spPr>
          <a:xfrm>
            <a:off x="5824220" y="4207244"/>
            <a:ext cx="141321" cy="1050290"/>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Textile</a:t>
            </a:r>
            <a:r>
              <a:rPr lang="hr-HR" sz="1050" spc="-5">
                <a:latin typeface="Calibri"/>
                <a:cs typeface="Calibri"/>
              </a:rPr>
              <a:t> </a:t>
            </a:r>
            <a:r>
              <a:rPr sz="1050" spc="-35">
                <a:latin typeface="Calibri"/>
                <a:cs typeface="Calibri"/>
              </a:rPr>
              <a:t> </a:t>
            </a:r>
            <a:r>
              <a:rPr sz="1050" spc="-5" err="1">
                <a:latin typeface="Calibri"/>
                <a:cs typeface="Calibri"/>
              </a:rPr>
              <a:t>industr</a:t>
            </a:r>
            <a:r>
              <a:rPr lang="hr-HR" sz="1050" spc="-5">
                <a:latin typeface="Calibri"/>
                <a:cs typeface="Calibri"/>
              </a:rPr>
              <a:t>y</a:t>
            </a:r>
            <a:endParaRPr sz="1050">
              <a:latin typeface="Calibri"/>
              <a:cs typeface="Calibri"/>
            </a:endParaRPr>
          </a:p>
        </p:txBody>
      </p:sp>
      <p:sp>
        <p:nvSpPr>
          <p:cNvPr id="28" name="object 28"/>
          <p:cNvSpPr txBox="1"/>
          <p:nvPr/>
        </p:nvSpPr>
        <p:spPr>
          <a:xfrm>
            <a:off x="6571233" y="4207609"/>
            <a:ext cx="141321" cy="1582420"/>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Fisheries</a:t>
            </a:r>
            <a:r>
              <a:rPr lang="hr-HR" sz="1050" spc="-5">
                <a:latin typeface="Calibri"/>
                <a:cs typeface="Calibri"/>
              </a:rPr>
              <a:t> </a:t>
            </a:r>
            <a:r>
              <a:rPr lang="hr-HR" sz="1050" spc="-5" err="1">
                <a:latin typeface="Calibri"/>
                <a:cs typeface="Calibri"/>
              </a:rPr>
              <a:t>and</a:t>
            </a:r>
            <a:r>
              <a:rPr lang="hr-HR" sz="1050" spc="-5">
                <a:latin typeface="Calibri"/>
                <a:cs typeface="Calibri"/>
              </a:rPr>
              <a:t> </a:t>
            </a:r>
            <a:r>
              <a:rPr lang="hr-HR" sz="1050" spc="-5" err="1">
                <a:latin typeface="Calibri"/>
                <a:cs typeface="Calibri"/>
              </a:rPr>
              <a:t>aquacutlrue</a:t>
            </a:r>
            <a:endParaRPr sz="1050">
              <a:latin typeface="Calibri"/>
              <a:cs typeface="Calibri"/>
            </a:endParaRPr>
          </a:p>
        </p:txBody>
      </p:sp>
      <p:sp>
        <p:nvSpPr>
          <p:cNvPr id="29" name="object 29"/>
          <p:cNvSpPr txBox="1"/>
          <p:nvPr/>
        </p:nvSpPr>
        <p:spPr>
          <a:xfrm>
            <a:off x="7317993" y="4206672"/>
            <a:ext cx="141321" cy="474090"/>
          </a:xfrm>
          <a:prstGeom prst="rect">
            <a:avLst/>
          </a:prstGeom>
        </p:spPr>
        <p:txBody>
          <a:bodyPr vert="vert270" wrap="square" lIns="0" tIns="0" rIns="0" bIns="0" rtlCol="0">
            <a:spAutoFit/>
          </a:bodyPr>
          <a:lstStyle/>
          <a:p>
            <a:pPr marL="12700">
              <a:lnSpc>
                <a:spcPts val="1100"/>
              </a:lnSpc>
            </a:pPr>
            <a:r>
              <a:rPr lang="hr-HR" sz="1050" spc="-10" err="1">
                <a:latin typeface="Calibri"/>
                <a:cs typeface="Calibri"/>
              </a:rPr>
              <a:t>Paper</a:t>
            </a:r>
            <a:endParaRPr sz="1050">
              <a:latin typeface="Calibri"/>
              <a:cs typeface="Calibri"/>
            </a:endParaRPr>
          </a:p>
        </p:txBody>
      </p:sp>
      <p:sp>
        <p:nvSpPr>
          <p:cNvPr id="30" name="object 30"/>
          <p:cNvSpPr txBox="1"/>
          <p:nvPr/>
        </p:nvSpPr>
        <p:spPr>
          <a:xfrm>
            <a:off x="8045080" y="4180413"/>
            <a:ext cx="282385" cy="2067935"/>
          </a:xfrm>
          <a:prstGeom prst="rect">
            <a:avLst/>
          </a:prstGeom>
        </p:spPr>
        <p:txBody>
          <a:bodyPr vert="vert270" wrap="square" lIns="0" tIns="0" rIns="0" bIns="0" rtlCol="0">
            <a:spAutoFit/>
          </a:bodyPr>
          <a:lstStyle/>
          <a:p>
            <a:pPr algn="ctr">
              <a:lnSpc>
                <a:spcPts val="1105"/>
              </a:lnSpc>
            </a:pPr>
            <a:r>
              <a:rPr lang="hr-HR" sz="1050" spc="-5">
                <a:latin typeface="Calibri"/>
                <a:cs typeface="Calibri"/>
              </a:rPr>
              <a:t>Chemical </a:t>
            </a:r>
            <a:r>
              <a:rPr lang="hr-HR" sz="1050" spc="-5" err="1">
                <a:latin typeface="Calibri"/>
                <a:cs typeface="Calibri"/>
              </a:rPr>
              <a:t>and</a:t>
            </a:r>
            <a:r>
              <a:rPr lang="hr-HR" sz="1050" spc="-5">
                <a:latin typeface="Calibri"/>
                <a:cs typeface="Calibri"/>
              </a:rPr>
              <a:t> </a:t>
            </a:r>
            <a:r>
              <a:rPr lang="hr-HR" sz="1050" spc="-5" err="1">
                <a:latin typeface="Calibri"/>
                <a:cs typeface="Calibri"/>
              </a:rPr>
              <a:t>pharma</a:t>
            </a:r>
            <a:r>
              <a:rPr lang="hr-HR" sz="1050" spc="-5">
                <a:latin typeface="Calibri"/>
                <a:cs typeface="Calibri"/>
              </a:rPr>
              <a:t> </a:t>
            </a:r>
            <a:r>
              <a:rPr lang="hr-HR" sz="1050" spc="-5" err="1">
                <a:latin typeface="Calibri"/>
                <a:cs typeface="Calibri"/>
              </a:rPr>
              <a:t>products</a:t>
            </a:r>
            <a:r>
              <a:rPr lang="hr-HR" sz="1050" spc="-5">
                <a:latin typeface="Calibri"/>
                <a:cs typeface="Calibri"/>
              </a:rPr>
              <a:t>  </a:t>
            </a:r>
            <a:r>
              <a:rPr lang="hr-HR" sz="1050" spc="-5" err="1">
                <a:latin typeface="Calibri"/>
                <a:cs typeface="Calibri"/>
              </a:rPr>
              <a:t>Plastics</a:t>
            </a:r>
            <a:r>
              <a:rPr lang="hr-HR" sz="1050" spc="-5">
                <a:latin typeface="Calibri"/>
                <a:cs typeface="Calibri"/>
              </a:rPr>
              <a:t>, </a:t>
            </a:r>
            <a:r>
              <a:rPr lang="hr-HR" sz="1050" spc="-5" err="1">
                <a:latin typeface="Calibri"/>
                <a:cs typeface="Calibri"/>
              </a:rPr>
              <a:t>rubber</a:t>
            </a:r>
            <a:endParaRPr sz="1050">
              <a:latin typeface="Calibri"/>
              <a:cs typeface="Calibri"/>
            </a:endParaRPr>
          </a:p>
        </p:txBody>
      </p:sp>
      <p:sp>
        <p:nvSpPr>
          <p:cNvPr id="31" name="object 31"/>
          <p:cNvSpPr txBox="1"/>
          <p:nvPr/>
        </p:nvSpPr>
        <p:spPr>
          <a:xfrm>
            <a:off x="8811894" y="4206154"/>
            <a:ext cx="141321" cy="900430"/>
          </a:xfrm>
          <a:prstGeom prst="rect">
            <a:avLst/>
          </a:prstGeom>
        </p:spPr>
        <p:txBody>
          <a:bodyPr vert="vert270" wrap="square" lIns="0" tIns="0" rIns="0" bIns="0" rtlCol="0">
            <a:spAutoFit/>
          </a:bodyPr>
          <a:lstStyle/>
          <a:p>
            <a:pPr marL="12700">
              <a:lnSpc>
                <a:spcPts val="1100"/>
              </a:lnSpc>
            </a:pPr>
            <a:r>
              <a:rPr sz="1050" spc="-5" err="1">
                <a:latin typeface="Calibri"/>
                <a:cs typeface="Calibri"/>
              </a:rPr>
              <a:t>Elektri</a:t>
            </a:r>
            <a:r>
              <a:rPr lang="hr-HR" sz="1050" spc="-5" err="1">
                <a:latin typeface="Calibri"/>
                <a:cs typeface="Calibri"/>
              </a:rPr>
              <a:t>city</a:t>
            </a:r>
            <a:endParaRPr sz="1050">
              <a:latin typeface="Calibri"/>
              <a:cs typeface="Calibri"/>
            </a:endParaRPr>
          </a:p>
        </p:txBody>
      </p:sp>
      <p:sp>
        <p:nvSpPr>
          <p:cNvPr id="32" name="object 32"/>
          <p:cNvSpPr txBox="1"/>
          <p:nvPr/>
        </p:nvSpPr>
        <p:spPr>
          <a:xfrm>
            <a:off x="9558655" y="4207419"/>
            <a:ext cx="141321" cy="942975"/>
          </a:xfrm>
          <a:prstGeom prst="rect">
            <a:avLst/>
          </a:prstGeom>
        </p:spPr>
        <p:txBody>
          <a:bodyPr vert="vert270" wrap="square" lIns="0" tIns="0" rIns="0" bIns="0" rtlCol="0">
            <a:spAutoFit/>
          </a:bodyPr>
          <a:lstStyle/>
          <a:p>
            <a:pPr marL="12700">
              <a:lnSpc>
                <a:spcPts val="1100"/>
              </a:lnSpc>
            </a:pPr>
            <a:r>
              <a:rPr lang="hr-HR" sz="1050" spc="-5" err="1">
                <a:latin typeface="Calibri"/>
                <a:cs typeface="Calibri"/>
              </a:rPr>
              <a:t>Liquid</a:t>
            </a:r>
            <a:r>
              <a:rPr lang="hr-HR" sz="1050" spc="-5">
                <a:latin typeface="Calibri"/>
                <a:cs typeface="Calibri"/>
              </a:rPr>
              <a:t> </a:t>
            </a:r>
            <a:r>
              <a:rPr lang="hr-HR" sz="1050" spc="-5" err="1">
                <a:latin typeface="Calibri"/>
                <a:cs typeface="Calibri"/>
              </a:rPr>
              <a:t>biofuels</a:t>
            </a:r>
            <a:endParaRPr sz="1050">
              <a:latin typeface="Calibri"/>
              <a:cs typeface="Calibri"/>
            </a:endParaRPr>
          </a:p>
        </p:txBody>
      </p:sp>
      <p:sp>
        <p:nvSpPr>
          <p:cNvPr id="33" name="object 33"/>
          <p:cNvSpPr/>
          <p:nvPr/>
        </p:nvSpPr>
        <p:spPr>
          <a:xfrm>
            <a:off x="7665719" y="2458211"/>
            <a:ext cx="73660" cy="73660"/>
          </a:xfrm>
          <a:custGeom>
            <a:avLst/>
            <a:gdLst/>
            <a:ahLst/>
            <a:cxnLst/>
            <a:rect l="l" t="t" r="r" b="b"/>
            <a:pathLst>
              <a:path w="73659" h="73660">
                <a:moveTo>
                  <a:pt x="73151" y="0"/>
                </a:moveTo>
                <a:lnTo>
                  <a:pt x="0" y="0"/>
                </a:lnTo>
                <a:lnTo>
                  <a:pt x="0" y="73151"/>
                </a:lnTo>
                <a:lnTo>
                  <a:pt x="73151" y="73151"/>
                </a:lnTo>
                <a:lnTo>
                  <a:pt x="73151" y="0"/>
                </a:lnTo>
                <a:close/>
              </a:path>
            </a:pathLst>
          </a:custGeom>
          <a:solidFill>
            <a:srgbClr val="C55A11"/>
          </a:solidFill>
        </p:spPr>
        <p:txBody>
          <a:bodyPr wrap="square" lIns="0" tIns="0" rIns="0" bIns="0" rtlCol="0"/>
          <a:lstStyle/>
          <a:p>
            <a:endParaRPr/>
          </a:p>
        </p:txBody>
      </p:sp>
      <p:sp>
        <p:nvSpPr>
          <p:cNvPr id="34" name="object 34"/>
          <p:cNvSpPr txBox="1"/>
          <p:nvPr/>
        </p:nvSpPr>
        <p:spPr>
          <a:xfrm>
            <a:off x="7758809" y="2386329"/>
            <a:ext cx="653669" cy="175048"/>
          </a:xfrm>
          <a:prstGeom prst="rect">
            <a:avLst/>
          </a:prstGeom>
        </p:spPr>
        <p:txBody>
          <a:bodyPr vert="horz" wrap="square" lIns="0" tIns="13335" rIns="0" bIns="0" rtlCol="0">
            <a:spAutoFit/>
          </a:bodyPr>
          <a:lstStyle/>
          <a:p>
            <a:pPr marL="12700">
              <a:lnSpc>
                <a:spcPct val="100000"/>
              </a:lnSpc>
              <a:spcBef>
                <a:spcPts val="105"/>
              </a:spcBef>
            </a:pPr>
            <a:r>
              <a:rPr lang="hr-HR" sz="1050" spc="-5" err="1">
                <a:latin typeface="Calibri"/>
                <a:cs typeface="Calibri"/>
              </a:rPr>
              <a:t>Employees</a:t>
            </a:r>
            <a:endParaRPr sz="1050">
              <a:latin typeface="Calibri"/>
              <a:cs typeface="Calibri"/>
            </a:endParaRPr>
          </a:p>
        </p:txBody>
      </p:sp>
      <p:sp>
        <p:nvSpPr>
          <p:cNvPr id="35" name="object 35"/>
          <p:cNvSpPr/>
          <p:nvPr/>
        </p:nvSpPr>
        <p:spPr>
          <a:xfrm>
            <a:off x="8522207" y="2458211"/>
            <a:ext cx="73660" cy="73660"/>
          </a:xfrm>
          <a:custGeom>
            <a:avLst/>
            <a:gdLst/>
            <a:ahLst/>
            <a:cxnLst/>
            <a:rect l="l" t="t" r="r" b="b"/>
            <a:pathLst>
              <a:path w="73659" h="73660">
                <a:moveTo>
                  <a:pt x="73151" y="0"/>
                </a:moveTo>
                <a:lnTo>
                  <a:pt x="0" y="0"/>
                </a:lnTo>
                <a:lnTo>
                  <a:pt x="0" y="73151"/>
                </a:lnTo>
                <a:lnTo>
                  <a:pt x="73151" y="73151"/>
                </a:lnTo>
                <a:lnTo>
                  <a:pt x="73151" y="0"/>
                </a:lnTo>
                <a:close/>
              </a:path>
            </a:pathLst>
          </a:custGeom>
          <a:solidFill>
            <a:srgbClr val="538235"/>
          </a:solidFill>
        </p:spPr>
        <p:txBody>
          <a:bodyPr wrap="square" lIns="0" tIns="0" rIns="0" bIns="0" rtlCol="0"/>
          <a:lstStyle/>
          <a:p>
            <a:endParaRPr/>
          </a:p>
        </p:txBody>
      </p:sp>
      <p:sp>
        <p:nvSpPr>
          <p:cNvPr id="36" name="object 36"/>
          <p:cNvSpPr txBox="1"/>
          <p:nvPr/>
        </p:nvSpPr>
        <p:spPr>
          <a:xfrm>
            <a:off x="8615298" y="2386329"/>
            <a:ext cx="1005840" cy="175048"/>
          </a:xfrm>
          <a:prstGeom prst="rect">
            <a:avLst/>
          </a:prstGeom>
        </p:spPr>
        <p:txBody>
          <a:bodyPr vert="horz" wrap="square" lIns="0" tIns="13335" rIns="0" bIns="0" rtlCol="0">
            <a:spAutoFit/>
          </a:bodyPr>
          <a:lstStyle/>
          <a:p>
            <a:pPr marL="12700">
              <a:lnSpc>
                <a:spcPct val="100000"/>
              </a:lnSpc>
              <a:spcBef>
                <a:spcPts val="105"/>
              </a:spcBef>
            </a:pPr>
            <a:r>
              <a:rPr lang="hr-HR" sz="1050" spc="-5" err="1">
                <a:latin typeface="Calibri"/>
                <a:cs typeface="Calibri"/>
              </a:rPr>
              <a:t>Value</a:t>
            </a:r>
            <a:r>
              <a:rPr lang="hr-HR" sz="1050" spc="-5">
                <a:latin typeface="Calibri"/>
                <a:cs typeface="Calibri"/>
              </a:rPr>
              <a:t> </a:t>
            </a:r>
            <a:r>
              <a:rPr lang="hr-HR" sz="1050" spc="-5" err="1">
                <a:latin typeface="Calibri"/>
                <a:cs typeface="Calibri"/>
              </a:rPr>
              <a:t>added</a:t>
            </a:r>
            <a:endParaRPr sz="105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38623" y="833627"/>
            <a:ext cx="6790948" cy="51812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3004"/>
            <a:ext cx="12192000" cy="6665595"/>
            <a:chOff x="0" y="193004"/>
            <a:chExt cx="12192000" cy="6665595"/>
          </a:xfrm>
        </p:grpSpPr>
        <p:sp>
          <p:nvSpPr>
            <p:cNvPr id="3" name="object 3"/>
            <p:cNvSpPr/>
            <p:nvPr/>
          </p:nvSpPr>
          <p:spPr>
            <a:xfrm>
              <a:off x="0" y="1484375"/>
              <a:ext cx="12192000" cy="5374005"/>
            </a:xfrm>
            <a:custGeom>
              <a:avLst/>
              <a:gdLst/>
              <a:ahLst/>
              <a:cxnLst/>
              <a:rect l="l" t="t" r="r" b="b"/>
              <a:pathLst>
                <a:path w="12192000" h="5374005">
                  <a:moveTo>
                    <a:pt x="12192000" y="0"/>
                  </a:moveTo>
                  <a:lnTo>
                    <a:pt x="0" y="0"/>
                  </a:lnTo>
                  <a:lnTo>
                    <a:pt x="0" y="5373621"/>
                  </a:lnTo>
                  <a:lnTo>
                    <a:pt x="12192000" y="5373621"/>
                  </a:lnTo>
                  <a:lnTo>
                    <a:pt x="12192000" y="0"/>
                  </a:lnTo>
                  <a:close/>
                </a:path>
              </a:pathLst>
            </a:custGeom>
            <a:solidFill>
              <a:srgbClr val="F1F1F1"/>
            </a:solidFill>
          </p:spPr>
          <p:txBody>
            <a:bodyPr wrap="square" lIns="0" tIns="0" rIns="0" bIns="0" rtlCol="0"/>
            <a:lstStyle/>
            <a:p>
              <a:endParaRPr/>
            </a:p>
          </p:txBody>
        </p:sp>
        <p:sp>
          <p:nvSpPr>
            <p:cNvPr id="4" name="object 4"/>
            <p:cNvSpPr/>
            <p:nvPr/>
          </p:nvSpPr>
          <p:spPr>
            <a:xfrm>
              <a:off x="8921011" y="193004"/>
              <a:ext cx="2697480" cy="1314450"/>
            </a:xfrm>
            <a:custGeom>
              <a:avLst/>
              <a:gdLst/>
              <a:ahLst/>
              <a:cxnLst/>
              <a:rect l="l" t="t" r="r" b="b"/>
              <a:pathLst>
                <a:path w="2697479" h="1314450">
                  <a:moveTo>
                    <a:pt x="2697031" y="1314139"/>
                  </a:moveTo>
                  <a:lnTo>
                    <a:pt x="2696404" y="1254877"/>
                  </a:lnTo>
                  <a:lnTo>
                    <a:pt x="2694018" y="1207871"/>
                  </a:lnTo>
                  <a:lnTo>
                    <a:pt x="2689902" y="1161311"/>
                  </a:lnTo>
                  <a:lnTo>
                    <a:pt x="2684088" y="1115225"/>
                  </a:lnTo>
                  <a:lnTo>
                    <a:pt x="2676605" y="1069643"/>
                  </a:lnTo>
                  <a:lnTo>
                    <a:pt x="2667484" y="1024596"/>
                  </a:lnTo>
                  <a:lnTo>
                    <a:pt x="2656756" y="980111"/>
                  </a:lnTo>
                  <a:lnTo>
                    <a:pt x="2644450" y="936221"/>
                  </a:lnTo>
                  <a:lnTo>
                    <a:pt x="2630598" y="892952"/>
                  </a:lnTo>
                  <a:lnTo>
                    <a:pt x="2615229" y="850337"/>
                  </a:lnTo>
                  <a:lnTo>
                    <a:pt x="2598375" y="808403"/>
                  </a:lnTo>
                  <a:lnTo>
                    <a:pt x="2580065" y="767181"/>
                  </a:lnTo>
                  <a:lnTo>
                    <a:pt x="2560330" y="726701"/>
                  </a:lnTo>
                  <a:lnTo>
                    <a:pt x="2539201" y="686991"/>
                  </a:lnTo>
                  <a:lnTo>
                    <a:pt x="2516707" y="648082"/>
                  </a:lnTo>
                  <a:lnTo>
                    <a:pt x="2492879" y="610003"/>
                  </a:lnTo>
                  <a:lnTo>
                    <a:pt x="2467748" y="572784"/>
                  </a:lnTo>
                  <a:lnTo>
                    <a:pt x="2441344" y="536454"/>
                  </a:lnTo>
                  <a:lnTo>
                    <a:pt x="2413698" y="501044"/>
                  </a:lnTo>
                  <a:lnTo>
                    <a:pt x="2384840" y="466582"/>
                  </a:lnTo>
                  <a:lnTo>
                    <a:pt x="2354800" y="433098"/>
                  </a:lnTo>
                  <a:lnTo>
                    <a:pt x="2323608" y="400622"/>
                  </a:lnTo>
                  <a:lnTo>
                    <a:pt x="2291296" y="369184"/>
                  </a:lnTo>
                  <a:lnTo>
                    <a:pt x="2257894" y="338813"/>
                  </a:lnTo>
                  <a:lnTo>
                    <a:pt x="2223431" y="309539"/>
                  </a:lnTo>
                  <a:lnTo>
                    <a:pt x="2187939" y="281391"/>
                  </a:lnTo>
                  <a:lnTo>
                    <a:pt x="2151448" y="254399"/>
                  </a:lnTo>
                  <a:lnTo>
                    <a:pt x="2113988" y="228593"/>
                  </a:lnTo>
                  <a:lnTo>
                    <a:pt x="2075590" y="204002"/>
                  </a:lnTo>
                  <a:lnTo>
                    <a:pt x="2036284" y="180656"/>
                  </a:lnTo>
                  <a:lnTo>
                    <a:pt x="1996100" y="158585"/>
                  </a:lnTo>
                  <a:lnTo>
                    <a:pt x="1955070" y="137818"/>
                  </a:lnTo>
                  <a:lnTo>
                    <a:pt x="1913223" y="118384"/>
                  </a:lnTo>
                  <a:lnTo>
                    <a:pt x="1870589" y="100314"/>
                  </a:lnTo>
                  <a:lnTo>
                    <a:pt x="1827200" y="83637"/>
                  </a:lnTo>
                  <a:lnTo>
                    <a:pt x="1783086" y="68383"/>
                  </a:lnTo>
                  <a:lnTo>
                    <a:pt x="1738277" y="54580"/>
                  </a:lnTo>
                  <a:lnTo>
                    <a:pt x="1692803" y="42260"/>
                  </a:lnTo>
                  <a:lnTo>
                    <a:pt x="1646695" y="31451"/>
                  </a:lnTo>
                  <a:lnTo>
                    <a:pt x="1599984" y="22184"/>
                  </a:lnTo>
                  <a:lnTo>
                    <a:pt x="1552699" y="14487"/>
                  </a:lnTo>
                  <a:lnTo>
                    <a:pt x="1504871" y="8390"/>
                  </a:lnTo>
                  <a:lnTo>
                    <a:pt x="1456531" y="3924"/>
                  </a:lnTo>
                  <a:lnTo>
                    <a:pt x="1407710" y="1117"/>
                  </a:lnTo>
                  <a:lnTo>
                    <a:pt x="1358436" y="0"/>
                  </a:lnTo>
                  <a:lnTo>
                    <a:pt x="1308891" y="334"/>
                  </a:lnTo>
                  <a:lnTo>
                    <a:pt x="1259787" y="2369"/>
                  </a:lnTo>
                  <a:lnTo>
                    <a:pt x="1211153" y="6076"/>
                  </a:lnTo>
                  <a:lnTo>
                    <a:pt x="1163021" y="11426"/>
                  </a:lnTo>
                  <a:lnTo>
                    <a:pt x="1115421" y="18388"/>
                  </a:lnTo>
                  <a:lnTo>
                    <a:pt x="1068383" y="26935"/>
                  </a:lnTo>
                  <a:lnTo>
                    <a:pt x="1021940" y="37036"/>
                  </a:lnTo>
                  <a:lnTo>
                    <a:pt x="976120" y="48662"/>
                  </a:lnTo>
                  <a:lnTo>
                    <a:pt x="930956" y="61783"/>
                  </a:lnTo>
                  <a:lnTo>
                    <a:pt x="886477" y="76371"/>
                  </a:lnTo>
                  <a:lnTo>
                    <a:pt x="842714" y="92396"/>
                  </a:lnTo>
                  <a:lnTo>
                    <a:pt x="799699" y="109828"/>
                  </a:lnTo>
                  <a:lnTo>
                    <a:pt x="757461" y="128639"/>
                  </a:lnTo>
                  <a:lnTo>
                    <a:pt x="716031" y="148798"/>
                  </a:lnTo>
                  <a:lnTo>
                    <a:pt x="675440" y="170277"/>
                  </a:lnTo>
                  <a:lnTo>
                    <a:pt x="635719" y="193046"/>
                  </a:lnTo>
                  <a:lnTo>
                    <a:pt x="596898" y="217076"/>
                  </a:lnTo>
                  <a:lnTo>
                    <a:pt x="559008" y="242337"/>
                  </a:lnTo>
                  <a:lnTo>
                    <a:pt x="522080" y="268800"/>
                  </a:lnTo>
                  <a:lnTo>
                    <a:pt x="486144" y="296436"/>
                  </a:lnTo>
                  <a:lnTo>
                    <a:pt x="451231" y="325216"/>
                  </a:lnTo>
                  <a:lnTo>
                    <a:pt x="417372" y="355109"/>
                  </a:lnTo>
                  <a:lnTo>
                    <a:pt x="384598" y="386087"/>
                  </a:lnTo>
                  <a:lnTo>
                    <a:pt x="352938" y="418120"/>
                  </a:lnTo>
                  <a:lnTo>
                    <a:pt x="322424" y="451179"/>
                  </a:lnTo>
                  <a:lnTo>
                    <a:pt x="293087" y="485234"/>
                  </a:lnTo>
                  <a:lnTo>
                    <a:pt x="264957" y="520257"/>
                  </a:lnTo>
                  <a:lnTo>
                    <a:pt x="238064" y="556217"/>
                  </a:lnTo>
                  <a:lnTo>
                    <a:pt x="212440" y="593086"/>
                  </a:lnTo>
                  <a:lnTo>
                    <a:pt x="188115" y="630834"/>
                  </a:lnTo>
                  <a:lnTo>
                    <a:pt x="165120" y="669431"/>
                  </a:lnTo>
                  <a:lnTo>
                    <a:pt x="143486" y="708849"/>
                  </a:lnTo>
                  <a:lnTo>
                    <a:pt x="123242" y="749058"/>
                  </a:lnTo>
                  <a:lnTo>
                    <a:pt x="104421" y="790028"/>
                  </a:lnTo>
                  <a:lnTo>
                    <a:pt x="87052" y="831731"/>
                  </a:lnTo>
                  <a:lnTo>
                    <a:pt x="71166" y="874137"/>
                  </a:lnTo>
                  <a:lnTo>
                    <a:pt x="56794" y="917216"/>
                  </a:lnTo>
                  <a:lnTo>
                    <a:pt x="43966" y="960939"/>
                  </a:lnTo>
                  <a:lnTo>
                    <a:pt x="32714" y="1005277"/>
                  </a:lnTo>
                  <a:lnTo>
                    <a:pt x="23068" y="1050201"/>
                  </a:lnTo>
                  <a:lnTo>
                    <a:pt x="15059" y="1095681"/>
                  </a:lnTo>
                  <a:lnTo>
                    <a:pt x="8716" y="1141687"/>
                  </a:lnTo>
                  <a:lnTo>
                    <a:pt x="4072" y="1188191"/>
                  </a:lnTo>
                  <a:lnTo>
                    <a:pt x="1156" y="1235162"/>
                  </a:lnTo>
                  <a:lnTo>
                    <a:pt x="0" y="1294413"/>
                  </a:lnTo>
                  <a:lnTo>
                    <a:pt x="276404" y="1298356"/>
                  </a:lnTo>
                  <a:lnTo>
                    <a:pt x="276404" y="1286515"/>
                  </a:lnTo>
                  <a:lnTo>
                    <a:pt x="277836" y="1239423"/>
                  </a:lnTo>
                  <a:lnTo>
                    <a:pt x="281432" y="1192887"/>
                  </a:lnTo>
                  <a:lnTo>
                    <a:pt x="287145" y="1146953"/>
                  </a:lnTo>
                  <a:lnTo>
                    <a:pt x="294929" y="1101666"/>
                  </a:lnTo>
                  <a:lnTo>
                    <a:pt x="304736" y="1057071"/>
                  </a:lnTo>
                  <a:lnTo>
                    <a:pt x="316518" y="1013214"/>
                  </a:lnTo>
                  <a:lnTo>
                    <a:pt x="330229" y="970139"/>
                  </a:lnTo>
                  <a:lnTo>
                    <a:pt x="345821" y="927891"/>
                  </a:lnTo>
                  <a:lnTo>
                    <a:pt x="363248" y="886517"/>
                  </a:lnTo>
                  <a:lnTo>
                    <a:pt x="382461" y="846060"/>
                  </a:lnTo>
                  <a:lnTo>
                    <a:pt x="403414" y="806567"/>
                  </a:lnTo>
                  <a:lnTo>
                    <a:pt x="426059" y="768082"/>
                  </a:lnTo>
                  <a:lnTo>
                    <a:pt x="450349" y="730651"/>
                  </a:lnTo>
                  <a:lnTo>
                    <a:pt x="476237" y="694319"/>
                  </a:lnTo>
                  <a:lnTo>
                    <a:pt x="503676" y="659130"/>
                  </a:lnTo>
                  <a:lnTo>
                    <a:pt x="532618" y="625130"/>
                  </a:lnTo>
                  <a:lnTo>
                    <a:pt x="563017" y="592365"/>
                  </a:lnTo>
                  <a:lnTo>
                    <a:pt x="594824" y="560879"/>
                  </a:lnTo>
                  <a:lnTo>
                    <a:pt x="627993" y="530717"/>
                  </a:lnTo>
                  <a:lnTo>
                    <a:pt x="662476" y="501925"/>
                  </a:lnTo>
                  <a:lnTo>
                    <a:pt x="698227" y="474548"/>
                  </a:lnTo>
                  <a:lnTo>
                    <a:pt x="735198" y="448632"/>
                  </a:lnTo>
                  <a:lnTo>
                    <a:pt x="773341" y="424220"/>
                  </a:lnTo>
                  <a:lnTo>
                    <a:pt x="812610" y="401359"/>
                  </a:lnTo>
                  <a:lnTo>
                    <a:pt x="852958" y="380094"/>
                  </a:lnTo>
                  <a:lnTo>
                    <a:pt x="894336" y="360469"/>
                  </a:lnTo>
                  <a:lnTo>
                    <a:pt x="936699" y="342530"/>
                  </a:lnTo>
                  <a:lnTo>
                    <a:pt x="979997" y="326322"/>
                  </a:lnTo>
                  <a:lnTo>
                    <a:pt x="1024186" y="311891"/>
                  </a:lnTo>
                  <a:lnTo>
                    <a:pt x="1069216" y="299281"/>
                  </a:lnTo>
                  <a:lnTo>
                    <a:pt x="1115041" y="288537"/>
                  </a:lnTo>
                  <a:lnTo>
                    <a:pt x="1161614" y="279706"/>
                  </a:lnTo>
                  <a:lnTo>
                    <a:pt x="1208888" y="272831"/>
                  </a:lnTo>
                  <a:lnTo>
                    <a:pt x="1256814" y="267959"/>
                  </a:lnTo>
                  <a:lnTo>
                    <a:pt x="1305347" y="265133"/>
                  </a:lnTo>
                  <a:lnTo>
                    <a:pt x="1354438" y="264401"/>
                  </a:lnTo>
                  <a:lnTo>
                    <a:pt x="1403525" y="265782"/>
                  </a:lnTo>
                  <a:lnTo>
                    <a:pt x="1452035" y="269238"/>
                  </a:lnTo>
                  <a:lnTo>
                    <a:pt x="1499921" y="274723"/>
                  </a:lnTo>
                  <a:lnTo>
                    <a:pt x="1547134" y="282192"/>
                  </a:lnTo>
                  <a:lnTo>
                    <a:pt x="1593629" y="291599"/>
                  </a:lnTo>
                  <a:lnTo>
                    <a:pt x="1639357" y="302900"/>
                  </a:lnTo>
                  <a:lnTo>
                    <a:pt x="1684271" y="316049"/>
                  </a:lnTo>
                  <a:lnTo>
                    <a:pt x="1728325" y="331002"/>
                  </a:lnTo>
                  <a:lnTo>
                    <a:pt x="1771471" y="347712"/>
                  </a:lnTo>
                  <a:lnTo>
                    <a:pt x="1813661" y="366135"/>
                  </a:lnTo>
                  <a:lnTo>
                    <a:pt x="1854850" y="386226"/>
                  </a:lnTo>
                  <a:lnTo>
                    <a:pt x="1894988" y="407939"/>
                  </a:lnTo>
                  <a:lnTo>
                    <a:pt x="1934030" y="431230"/>
                  </a:lnTo>
                  <a:lnTo>
                    <a:pt x="1971927" y="456052"/>
                  </a:lnTo>
                  <a:lnTo>
                    <a:pt x="2008633" y="482362"/>
                  </a:lnTo>
                  <a:lnTo>
                    <a:pt x="2044101" y="510113"/>
                  </a:lnTo>
                  <a:lnTo>
                    <a:pt x="2078282" y="539261"/>
                  </a:lnTo>
                  <a:lnTo>
                    <a:pt x="2111131" y="569761"/>
                  </a:lnTo>
                  <a:lnTo>
                    <a:pt x="2142599" y="601566"/>
                  </a:lnTo>
                  <a:lnTo>
                    <a:pt x="2172640" y="634633"/>
                  </a:lnTo>
                  <a:lnTo>
                    <a:pt x="2201206" y="668916"/>
                  </a:lnTo>
                  <a:lnTo>
                    <a:pt x="2228251" y="704370"/>
                  </a:lnTo>
                  <a:lnTo>
                    <a:pt x="2253726" y="740949"/>
                  </a:lnTo>
                  <a:lnTo>
                    <a:pt x="2277585" y="778608"/>
                  </a:lnTo>
                  <a:lnTo>
                    <a:pt x="2299780" y="817303"/>
                  </a:lnTo>
                  <a:lnTo>
                    <a:pt x="2320264" y="856988"/>
                  </a:lnTo>
                  <a:lnTo>
                    <a:pt x="2338990" y="897618"/>
                  </a:lnTo>
                  <a:lnTo>
                    <a:pt x="2355911" y="939148"/>
                  </a:lnTo>
                  <a:lnTo>
                    <a:pt x="2370980" y="981532"/>
                  </a:lnTo>
                  <a:lnTo>
                    <a:pt x="2384148" y="1024726"/>
                  </a:lnTo>
                  <a:lnTo>
                    <a:pt x="2395370" y="1068684"/>
                  </a:lnTo>
                  <a:lnTo>
                    <a:pt x="2404598" y="1113361"/>
                  </a:lnTo>
                  <a:lnTo>
                    <a:pt x="2411784" y="1158711"/>
                  </a:lnTo>
                  <a:lnTo>
                    <a:pt x="2416881" y="1204691"/>
                  </a:lnTo>
                  <a:lnTo>
                    <a:pt x="2419843" y="1251254"/>
                  </a:lnTo>
                  <a:lnTo>
                    <a:pt x="2420621" y="1310196"/>
                  </a:lnTo>
                  <a:lnTo>
                    <a:pt x="2697031" y="1314139"/>
                  </a:lnTo>
                  <a:close/>
                </a:path>
              </a:pathLst>
            </a:custGeom>
            <a:solidFill>
              <a:srgbClr val="56744A"/>
            </a:solidFill>
          </p:spPr>
          <p:txBody>
            <a:bodyPr wrap="square" lIns="0" tIns="0" rIns="0" bIns="0" rtlCol="0"/>
            <a:lstStyle/>
            <a:p>
              <a:endParaRPr/>
            </a:p>
          </p:txBody>
        </p:sp>
        <p:sp>
          <p:nvSpPr>
            <p:cNvPr id="5" name="object 5"/>
            <p:cNvSpPr/>
            <p:nvPr/>
          </p:nvSpPr>
          <p:spPr>
            <a:xfrm>
              <a:off x="6708127" y="1475140"/>
              <a:ext cx="1830705" cy="897255"/>
            </a:xfrm>
            <a:custGeom>
              <a:avLst/>
              <a:gdLst/>
              <a:ahLst/>
              <a:cxnLst/>
              <a:rect l="l" t="t" r="r" b="b"/>
              <a:pathLst>
                <a:path w="1830704" h="897255">
                  <a:moveTo>
                    <a:pt x="0" y="0"/>
                  </a:moveTo>
                  <a:lnTo>
                    <a:pt x="1011" y="57500"/>
                  </a:lnTo>
                  <a:lnTo>
                    <a:pt x="4524" y="103627"/>
                  </a:lnTo>
                  <a:lnTo>
                    <a:pt x="10475" y="149063"/>
                  </a:lnTo>
                  <a:lnTo>
                    <a:pt x="18799" y="193750"/>
                  </a:lnTo>
                  <a:lnTo>
                    <a:pt x="29435" y="237625"/>
                  </a:lnTo>
                  <a:lnTo>
                    <a:pt x="42319" y="280631"/>
                  </a:lnTo>
                  <a:lnTo>
                    <a:pt x="57388" y="322705"/>
                  </a:lnTo>
                  <a:lnTo>
                    <a:pt x="74578" y="363789"/>
                  </a:lnTo>
                  <a:lnTo>
                    <a:pt x="93826" y="403823"/>
                  </a:lnTo>
                  <a:lnTo>
                    <a:pt x="115069" y="442745"/>
                  </a:lnTo>
                  <a:lnTo>
                    <a:pt x="138243" y="480497"/>
                  </a:lnTo>
                  <a:lnTo>
                    <a:pt x="163286" y="517018"/>
                  </a:lnTo>
                  <a:lnTo>
                    <a:pt x="190134" y="552249"/>
                  </a:lnTo>
                  <a:lnTo>
                    <a:pt x="218724" y="586128"/>
                  </a:lnTo>
                  <a:lnTo>
                    <a:pt x="248992" y="618596"/>
                  </a:lnTo>
                  <a:lnTo>
                    <a:pt x="280875" y="649594"/>
                  </a:lnTo>
                  <a:lnTo>
                    <a:pt x="314311" y="679060"/>
                  </a:lnTo>
                  <a:lnTo>
                    <a:pt x="349235" y="706935"/>
                  </a:lnTo>
                  <a:lnTo>
                    <a:pt x="385585" y="733159"/>
                  </a:lnTo>
                  <a:lnTo>
                    <a:pt x="423297" y="757672"/>
                  </a:lnTo>
                  <a:lnTo>
                    <a:pt x="462308" y="780414"/>
                  </a:lnTo>
                  <a:lnTo>
                    <a:pt x="502555" y="801324"/>
                  </a:lnTo>
                  <a:lnTo>
                    <a:pt x="543974" y="820343"/>
                  </a:lnTo>
                  <a:lnTo>
                    <a:pt x="586503" y="837410"/>
                  </a:lnTo>
                  <a:lnTo>
                    <a:pt x="630077" y="852466"/>
                  </a:lnTo>
                  <a:lnTo>
                    <a:pt x="674634" y="865450"/>
                  </a:lnTo>
                  <a:lnTo>
                    <a:pt x="720111" y="876303"/>
                  </a:lnTo>
                  <a:lnTo>
                    <a:pt x="766443" y="884964"/>
                  </a:lnTo>
                  <a:lnTo>
                    <a:pt x="813569" y="891374"/>
                  </a:lnTo>
                  <a:lnTo>
                    <a:pt x="861424" y="895472"/>
                  </a:lnTo>
                  <a:lnTo>
                    <a:pt x="909946" y="897198"/>
                  </a:lnTo>
                  <a:lnTo>
                    <a:pt x="958492" y="896235"/>
                  </a:lnTo>
                  <a:lnTo>
                    <a:pt x="1006404" y="892867"/>
                  </a:lnTo>
                  <a:lnTo>
                    <a:pt x="1053618" y="887155"/>
                  </a:lnTo>
                  <a:lnTo>
                    <a:pt x="1100068" y="879160"/>
                  </a:lnTo>
                  <a:lnTo>
                    <a:pt x="1145690" y="868942"/>
                  </a:lnTo>
                  <a:lnTo>
                    <a:pt x="1190421" y="856561"/>
                  </a:lnTo>
                  <a:lnTo>
                    <a:pt x="1234196" y="842078"/>
                  </a:lnTo>
                  <a:lnTo>
                    <a:pt x="1276950" y="825554"/>
                  </a:lnTo>
                  <a:lnTo>
                    <a:pt x="1318619" y="807050"/>
                  </a:lnTo>
                  <a:lnTo>
                    <a:pt x="1359139" y="786625"/>
                  </a:lnTo>
                  <a:lnTo>
                    <a:pt x="1398446" y="764341"/>
                  </a:lnTo>
                  <a:lnTo>
                    <a:pt x="1436475" y="740259"/>
                  </a:lnTo>
                  <a:lnTo>
                    <a:pt x="1473161" y="714437"/>
                  </a:lnTo>
                  <a:lnTo>
                    <a:pt x="1508441" y="686939"/>
                  </a:lnTo>
                  <a:lnTo>
                    <a:pt x="1542251" y="657823"/>
                  </a:lnTo>
                  <a:lnTo>
                    <a:pt x="1574525" y="627151"/>
                  </a:lnTo>
                  <a:lnTo>
                    <a:pt x="1605199" y="594983"/>
                  </a:lnTo>
                  <a:lnTo>
                    <a:pt x="1634210" y="561379"/>
                  </a:lnTo>
                  <a:lnTo>
                    <a:pt x="1661492" y="526401"/>
                  </a:lnTo>
                  <a:lnTo>
                    <a:pt x="1686982" y="490109"/>
                  </a:lnTo>
                  <a:lnTo>
                    <a:pt x="1710615" y="452563"/>
                  </a:lnTo>
                  <a:lnTo>
                    <a:pt x="1732327" y="413825"/>
                  </a:lnTo>
                  <a:lnTo>
                    <a:pt x="1752053" y="373954"/>
                  </a:lnTo>
                  <a:lnTo>
                    <a:pt x="1769729" y="333011"/>
                  </a:lnTo>
                  <a:lnTo>
                    <a:pt x="1785291" y="291057"/>
                  </a:lnTo>
                  <a:lnTo>
                    <a:pt x="1798675" y="248153"/>
                  </a:lnTo>
                  <a:lnTo>
                    <a:pt x="1809816" y="204359"/>
                  </a:lnTo>
                  <a:lnTo>
                    <a:pt x="1818649" y="159735"/>
                  </a:lnTo>
                  <a:lnTo>
                    <a:pt x="1825111" y="114343"/>
                  </a:lnTo>
                  <a:lnTo>
                    <a:pt x="1829137" y="68243"/>
                  </a:lnTo>
                  <a:lnTo>
                    <a:pt x="1830663" y="13435"/>
                  </a:lnTo>
                  <a:lnTo>
                    <a:pt x="1642769" y="13435"/>
                  </a:lnTo>
                  <a:lnTo>
                    <a:pt x="1642769" y="21495"/>
                  </a:lnTo>
                  <a:lnTo>
                    <a:pt x="1640766" y="69423"/>
                  </a:lnTo>
                  <a:lnTo>
                    <a:pt x="1635488" y="116439"/>
                  </a:lnTo>
                  <a:lnTo>
                    <a:pt x="1627043" y="162440"/>
                  </a:lnTo>
                  <a:lnTo>
                    <a:pt x="1615538" y="207326"/>
                  </a:lnTo>
                  <a:lnTo>
                    <a:pt x="1601083" y="250995"/>
                  </a:lnTo>
                  <a:lnTo>
                    <a:pt x="1583786" y="293344"/>
                  </a:lnTo>
                  <a:lnTo>
                    <a:pt x="1563754" y="334274"/>
                  </a:lnTo>
                  <a:lnTo>
                    <a:pt x="1541098" y="373683"/>
                  </a:lnTo>
                  <a:lnTo>
                    <a:pt x="1515924" y="411469"/>
                  </a:lnTo>
                  <a:lnTo>
                    <a:pt x="1488341" y="447530"/>
                  </a:lnTo>
                  <a:lnTo>
                    <a:pt x="1458458" y="481765"/>
                  </a:lnTo>
                  <a:lnTo>
                    <a:pt x="1426383" y="514074"/>
                  </a:lnTo>
                  <a:lnTo>
                    <a:pt x="1392224" y="544354"/>
                  </a:lnTo>
                  <a:lnTo>
                    <a:pt x="1356089" y="572503"/>
                  </a:lnTo>
                  <a:lnTo>
                    <a:pt x="1318088" y="598422"/>
                  </a:lnTo>
                  <a:lnTo>
                    <a:pt x="1278328" y="622007"/>
                  </a:lnTo>
                  <a:lnTo>
                    <a:pt x="1236918" y="643158"/>
                  </a:lnTo>
                  <a:lnTo>
                    <a:pt x="1193967" y="661774"/>
                  </a:lnTo>
                  <a:lnTo>
                    <a:pt x="1149581" y="677752"/>
                  </a:lnTo>
                  <a:lnTo>
                    <a:pt x="1103871" y="690991"/>
                  </a:lnTo>
                  <a:lnTo>
                    <a:pt x="1056944" y="701390"/>
                  </a:lnTo>
                  <a:lnTo>
                    <a:pt x="1008908" y="708848"/>
                  </a:lnTo>
                  <a:lnTo>
                    <a:pt x="959873" y="713263"/>
                  </a:lnTo>
                  <a:lnTo>
                    <a:pt x="909945" y="714534"/>
                  </a:lnTo>
                  <a:lnTo>
                    <a:pt x="860364" y="712593"/>
                  </a:lnTo>
                  <a:lnTo>
                    <a:pt x="811674" y="707509"/>
                  </a:lnTo>
                  <a:lnTo>
                    <a:pt x="763986" y="699388"/>
                  </a:lnTo>
                  <a:lnTo>
                    <a:pt x="717409" y="688332"/>
                  </a:lnTo>
                  <a:lnTo>
                    <a:pt x="672053" y="674445"/>
                  </a:lnTo>
                  <a:lnTo>
                    <a:pt x="628028" y="657831"/>
                  </a:lnTo>
                  <a:lnTo>
                    <a:pt x="585442" y="638593"/>
                  </a:lnTo>
                  <a:lnTo>
                    <a:pt x="544406" y="616836"/>
                  </a:lnTo>
                  <a:lnTo>
                    <a:pt x="505028" y="592664"/>
                  </a:lnTo>
                  <a:lnTo>
                    <a:pt x="467419" y="566179"/>
                  </a:lnTo>
                  <a:lnTo>
                    <a:pt x="431688" y="537486"/>
                  </a:lnTo>
                  <a:lnTo>
                    <a:pt x="397944" y="506689"/>
                  </a:lnTo>
                  <a:lnTo>
                    <a:pt x="366297" y="473890"/>
                  </a:lnTo>
                  <a:lnTo>
                    <a:pt x="336856" y="439195"/>
                  </a:lnTo>
                  <a:lnTo>
                    <a:pt x="309732" y="402707"/>
                  </a:lnTo>
                  <a:lnTo>
                    <a:pt x="285033" y="364530"/>
                  </a:lnTo>
                  <a:lnTo>
                    <a:pt x="262869" y="324766"/>
                  </a:lnTo>
                  <a:lnTo>
                    <a:pt x="243350" y="283521"/>
                  </a:lnTo>
                  <a:lnTo>
                    <a:pt x="226584" y="240898"/>
                  </a:lnTo>
                  <a:lnTo>
                    <a:pt x="212683" y="197001"/>
                  </a:lnTo>
                  <a:lnTo>
                    <a:pt x="201754" y="151933"/>
                  </a:lnTo>
                  <a:lnTo>
                    <a:pt x="193908" y="105798"/>
                  </a:lnTo>
                  <a:lnTo>
                    <a:pt x="189254" y="58700"/>
                  </a:lnTo>
                  <a:lnTo>
                    <a:pt x="187902" y="2692"/>
                  </a:lnTo>
                  <a:lnTo>
                    <a:pt x="0" y="0"/>
                  </a:lnTo>
                  <a:close/>
                </a:path>
              </a:pathLst>
            </a:custGeom>
            <a:solidFill>
              <a:srgbClr val="99AE74"/>
            </a:solidFill>
          </p:spPr>
          <p:txBody>
            <a:bodyPr wrap="square" lIns="0" tIns="0" rIns="0" bIns="0" rtlCol="0"/>
            <a:lstStyle/>
            <a:p>
              <a:endParaRPr/>
            </a:p>
          </p:txBody>
        </p:sp>
        <p:pic>
          <p:nvPicPr>
            <p:cNvPr id="6" name="object 6"/>
            <p:cNvPicPr/>
            <p:nvPr/>
          </p:nvPicPr>
          <p:blipFill>
            <a:blip r:embed="rId2" cstate="print"/>
            <a:stretch>
              <a:fillRect/>
            </a:stretch>
          </p:blipFill>
          <p:spPr>
            <a:xfrm>
              <a:off x="6894576" y="726947"/>
              <a:ext cx="1418844" cy="1399031"/>
            </a:xfrm>
            <a:prstGeom prst="rect">
              <a:avLst/>
            </a:prstGeom>
          </p:spPr>
        </p:pic>
        <p:pic>
          <p:nvPicPr>
            <p:cNvPr id="7" name="object 7"/>
            <p:cNvPicPr/>
            <p:nvPr/>
          </p:nvPicPr>
          <p:blipFill>
            <a:blip r:embed="rId3" cstate="print"/>
            <a:stretch>
              <a:fillRect/>
            </a:stretch>
          </p:blipFill>
          <p:spPr>
            <a:xfrm>
              <a:off x="6975347" y="752856"/>
              <a:ext cx="1316735" cy="1296924"/>
            </a:xfrm>
            <a:prstGeom prst="rect">
              <a:avLst/>
            </a:prstGeom>
          </p:spPr>
        </p:pic>
        <p:pic>
          <p:nvPicPr>
            <p:cNvPr id="8" name="object 8"/>
            <p:cNvPicPr/>
            <p:nvPr/>
          </p:nvPicPr>
          <p:blipFill>
            <a:blip r:embed="rId4" cstate="print"/>
            <a:stretch>
              <a:fillRect/>
            </a:stretch>
          </p:blipFill>
          <p:spPr>
            <a:xfrm>
              <a:off x="9240011" y="640079"/>
              <a:ext cx="1991868" cy="1964436"/>
            </a:xfrm>
            <a:prstGeom prst="rect">
              <a:avLst/>
            </a:prstGeom>
          </p:spPr>
        </p:pic>
        <p:pic>
          <p:nvPicPr>
            <p:cNvPr id="9" name="object 9"/>
            <p:cNvPicPr/>
            <p:nvPr/>
          </p:nvPicPr>
          <p:blipFill>
            <a:blip r:embed="rId5" cstate="print"/>
            <a:stretch>
              <a:fillRect/>
            </a:stretch>
          </p:blipFill>
          <p:spPr>
            <a:xfrm>
              <a:off x="9320783" y="665988"/>
              <a:ext cx="1889760" cy="1862327"/>
            </a:xfrm>
            <a:prstGeom prst="rect">
              <a:avLst/>
            </a:prstGeom>
          </p:spPr>
        </p:pic>
      </p:grpSp>
      <p:sp>
        <p:nvSpPr>
          <p:cNvPr id="10" name="object 10"/>
          <p:cNvSpPr txBox="1">
            <a:spLocks noGrp="1"/>
          </p:cNvSpPr>
          <p:nvPr>
            <p:ph type="title"/>
          </p:nvPr>
        </p:nvSpPr>
        <p:spPr>
          <a:xfrm>
            <a:off x="304800" y="665988"/>
            <a:ext cx="7043951" cy="505908"/>
          </a:xfrm>
          <a:prstGeom prst="rect">
            <a:avLst/>
          </a:prstGeom>
        </p:spPr>
        <p:txBody>
          <a:bodyPr vert="horz" wrap="square" lIns="0" tIns="13335" rIns="0" bIns="0" rtlCol="0">
            <a:spAutoFit/>
          </a:bodyPr>
          <a:lstStyle/>
          <a:p>
            <a:pPr marL="12700">
              <a:lnSpc>
                <a:spcPct val="100000"/>
              </a:lnSpc>
              <a:spcBef>
                <a:spcPts val="105"/>
              </a:spcBef>
            </a:pPr>
            <a:r>
              <a:rPr lang="hr-HR" sz="3200" spc="-150">
                <a:solidFill>
                  <a:srgbClr val="1F3863"/>
                </a:solidFill>
              </a:rPr>
              <a:t>Bioeconomy </a:t>
            </a:r>
            <a:r>
              <a:rPr lang="hr-HR" sz="3200" spc="-150" err="1">
                <a:solidFill>
                  <a:srgbClr val="1F3863"/>
                </a:solidFill>
              </a:rPr>
              <a:t>sectors</a:t>
            </a:r>
            <a:r>
              <a:rPr sz="3200" spc="-150">
                <a:solidFill>
                  <a:srgbClr val="1F3863"/>
                </a:solidFill>
              </a:rPr>
              <a:t>: </a:t>
            </a:r>
            <a:r>
              <a:rPr lang="hr-HR" sz="3200" spc="-150" err="1">
                <a:solidFill>
                  <a:srgbClr val="1F3863"/>
                </a:solidFill>
              </a:rPr>
              <a:t>food</a:t>
            </a:r>
            <a:r>
              <a:rPr lang="hr-HR" sz="3200" spc="-150">
                <a:solidFill>
                  <a:srgbClr val="1F3863"/>
                </a:solidFill>
              </a:rPr>
              <a:t> </a:t>
            </a:r>
            <a:r>
              <a:rPr lang="hr-HR" sz="3200" spc="-150" err="1">
                <a:solidFill>
                  <a:srgbClr val="1F3863"/>
                </a:solidFill>
              </a:rPr>
              <a:t>and</a:t>
            </a:r>
            <a:r>
              <a:rPr lang="hr-HR" sz="3200" spc="-150">
                <a:solidFill>
                  <a:srgbClr val="1F3863"/>
                </a:solidFill>
              </a:rPr>
              <a:t> </a:t>
            </a:r>
            <a:r>
              <a:rPr lang="hr-HR" sz="3200" spc="-150" err="1">
                <a:solidFill>
                  <a:srgbClr val="1F3863"/>
                </a:solidFill>
              </a:rPr>
              <a:t>beverages</a:t>
            </a:r>
            <a:endParaRPr sz="3200" spc="-150"/>
          </a:p>
        </p:txBody>
      </p:sp>
      <p:sp>
        <p:nvSpPr>
          <p:cNvPr id="11" name="object 11"/>
          <p:cNvSpPr txBox="1"/>
          <p:nvPr/>
        </p:nvSpPr>
        <p:spPr>
          <a:xfrm>
            <a:off x="916939" y="2302255"/>
            <a:ext cx="9912350" cy="2626360"/>
          </a:xfrm>
          <a:prstGeom prst="rect">
            <a:avLst/>
          </a:prstGeom>
        </p:spPr>
        <p:txBody>
          <a:bodyPr vert="horz" wrap="square" lIns="0" tIns="12700" rIns="0" bIns="0" rtlCol="0">
            <a:spAutoFit/>
          </a:bodyPr>
          <a:lstStyle/>
          <a:p>
            <a:pPr marL="12700">
              <a:lnSpc>
                <a:spcPct val="100000"/>
              </a:lnSpc>
              <a:spcBef>
                <a:spcPts val="100"/>
              </a:spcBef>
            </a:pPr>
            <a:r>
              <a:rPr lang="en-GB" sz="2400" spc="-155">
                <a:latin typeface="Arial" panose="020B0604020202020204" pitchFamily="34" charset="0"/>
                <a:cs typeface="Arial" panose="020B0604020202020204" pitchFamily="34" charset="0"/>
              </a:rPr>
              <a:t>Food security</a:t>
            </a:r>
            <a:r>
              <a:rPr lang="en-GB" sz="2400" spc="10">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a:t>
            </a:r>
            <a:r>
              <a:rPr lang="en-GB" sz="2400" spc="25">
                <a:latin typeface="Arial" panose="020B0604020202020204" pitchFamily="34" charset="0"/>
                <a:cs typeface="Arial" panose="020B0604020202020204" pitchFamily="34" charset="0"/>
              </a:rPr>
              <a:t> </a:t>
            </a:r>
            <a:r>
              <a:rPr lang="en-GB" sz="2400" spc="-135">
                <a:latin typeface="Arial" panose="020B0604020202020204" pitchFamily="34" charset="0"/>
                <a:cs typeface="Arial" panose="020B0604020202020204" pitchFamily="34" charset="0"/>
              </a:rPr>
              <a:t>national priority</a:t>
            </a:r>
            <a:endParaRPr lang="en-GB" sz="2400">
              <a:latin typeface="Arial" panose="020B0604020202020204" pitchFamily="34" charset="0"/>
              <a:cs typeface="Arial" panose="020B0604020202020204" pitchFamily="34" charset="0"/>
            </a:endParaRPr>
          </a:p>
          <a:p>
            <a:pPr>
              <a:lnSpc>
                <a:spcPct val="100000"/>
              </a:lnSpc>
              <a:spcBef>
                <a:spcPts val="50"/>
              </a:spcBef>
            </a:pPr>
            <a:endParaRPr lang="en-GB" sz="2500">
              <a:latin typeface="Arial" panose="020B0604020202020204" pitchFamily="34" charset="0"/>
              <a:cs typeface="Arial" panose="020B0604020202020204" pitchFamily="34" charset="0"/>
            </a:endParaRPr>
          </a:p>
          <a:p>
            <a:pPr marL="355600" indent="-343535">
              <a:lnSpc>
                <a:spcPct val="100000"/>
              </a:lnSpc>
              <a:buChar char="-"/>
              <a:tabLst>
                <a:tab pos="355600" algn="l"/>
                <a:tab pos="356235" algn="l"/>
              </a:tabLst>
            </a:pPr>
            <a:r>
              <a:rPr lang="en-GB" sz="2400" spc="-150">
                <a:latin typeface="Arial" panose="020B0604020202020204" pitchFamily="34" charset="0"/>
                <a:cs typeface="Arial" panose="020B0604020202020204" pitchFamily="34" charset="0"/>
              </a:rPr>
              <a:t>Growth of product</a:t>
            </a:r>
            <a:r>
              <a:rPr lang="hr-HR" sz="2400" spc="-150">
                <a:latin typeface="Arial" panose="020B0604020202020204" pitchFamily="34" charset="0"/>
                <a:cs typeface="Arial" panose="020B0604020202020204" pitchFamily="34" charset="0"/>
              </a:rPr>
              <a:t>i</a:t>
            </a:r>
            <a:r>
              <a:rPr lang="en-GB" sz="2400" spc="-150">
                <a:latin typeface="Arial" panose="020B0604020202020204" pitchFamily="34" charset="0"/>
                <a:cs typeface="Arial" panose="020B0604020202020204" pitchFamily="34" charset="0"/>
              </a:rPr>
              <a:t>on value and labour productivity in agriculture since EU membership</a:t>
            </a:r>
          </a:p>
          <a:p>
            <a:pPr marL="355600" indent="-343535">
              <a:lnSpc>
                <a:spcPct val="100000"/>
              </a:lnSpc>
              <a:buChar char="-"/>
              <a:tabLst>
                <a:tab pos="355600" algn="l"/>
                <a:tab pos="356235" algn="l"/>
              </a:tabLst>
            </a:pPr>
            <a:r>
              <a:rPr lang="en-GB" sz="2400" spc="-150">
                <a:latin typeface="Arial" panose="020B0604020202020204" pitchFamily="34" charset="0"/>
                <a:cs typeface="Arial" panose="020B0604020202020204" pitchFamily="34" charset="0"/>
              </a:rPr>
              <a:t>Manufacture of food and beverages is the largest segment of the processing industry in Croatia per GDP share, import and e</a:t>
            </a:r>
            <a:r>
              <a:rPr lang="hr-HR" sz="2400" spc="-150">
                <a:latin typeface="Arial" panose="020B0604020202020204" pitchFamily="34" charset="0"/>
                <a:cs typeface="Arial" panose="020B0604020202020204" pitchFamily="34" charset="0"/>
              </a:rPr>
              <a:t>m</a:t>
            </a:r>
            <a:r>
              <a:rPr lang="en-GB" sz="2400" spc="-150" err="1">
                <a:latin typeface="Arial" panose="020B0604020202020204" pitchFamily="34" charset="0"/>
                <a:cs typeface="Arial" panose="020B0604020202020204" pitchFamily="34" charset="0"/>
              </a:rPr>
              <a:t>ployment</a:t>
            </a:r>
            <a:endParaRPr lang="en-GB" sz="2400" spc="-150">
              <a:latin typeface="Arial" panose="020B0604020202020204" pitchFamily="34" charset="0"/>
              <a:cs typeface="Arial" panose="020B0604020202020204" pitchFamily="34" charset="0"/>
            </a:endParaRPr>
          </a:p>
          <a:p>
            <a:pPr marL="355600" indent="-343535">
              <a:lnSpc>
                <a:spcPct val="100000"/>
              </a:lnSpc>
              <a:buChar char="-"/>
              <a:tabLst>
                <a:tab pos="355600" algn="l"/>
                <a:tab pos="356235" algn="l"/>
              </a:tabLst>
            </a:pPr>
            <a:r>
              <a:rPr lang="en-GB" sz="2400" spc="-150">
                <a:latin typeface="Arial" panose="020B0604020202020204" pitchFamily="34" charset="0"/>
                <a:cs typeface="Arial" panose="020B0604020202020204" pitchFamily="34" charset="0"/>
              </a:rPr>
              <a:t>Significant investments in innovation (such as food additives, functional food)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pic>
          <p:nvPicPr>
            <p:cNvPr id="6" name="object 6"/>
            <p:cNvPicPr/>
            <p:nvPr/>
          </p:nvPicPr>
          <p:blipFill>
            <a:blip r:embed="rId2" cstate="print"/>
            <a:stretch>
              <a:fillRect/>
            </a:stretch>
          </p:blipFill>
          <p:spPr>
            <a:xfrm>
              <a:off x="8322564" y="3415284"/>
              <a:ext cx="2077212" cy="2046731"/>
            </a:xfrm>
            <a:prstGeom prst="rect">
              <a:avLst/>
            </a:prstGeom>
          </p:spPr>
        </p:pic>
      </p:grpSp>
      <p:sp>
        <p:nvSpPr>
          <p:cNvPr id="7" name="object 7"/>
          <p:cNvSpPr txBox="1">
            <a:spLocks noGrp="1"/>
          </p:cNvSpPr>
          <p:nvPr>
            <p:ph type="title"/>
          </p:nvPr>
        </p:nvSpPr>
        <p:spPr>
          <a:xfrm>
            <a:off x="1007465" y="837057"/>
            <a:ext cx="7662545" cy="505908"/>
          </a:xfrm>
          <a:prstGeom prst="rect">
            <a:avLst/>
          </a:prstGeom>
        </p:spPr>
        <p:txBody>
          <a:bodyPr vert="horz" wrap="square" lIns="0" tIns="13335" rIns="0" bIns="0" rtlCol="0">
            <a:spAutoFit/>
          </a:bodyPr>
          <a:lstStyle/>
          <a:p>
            <a:pPr marL="12700">
              <a:lnSpc>
                <a:spcPct val="100000"/>
              </a:lnSpc>
              <a:spcBef>
                <a:spcPts val="105"/>
              </a:spcBef>
            </a:pPr>
            <a:r>
              <a:rPr lang="hr-HR" sz="3200" spc="-140">
                <a:solidFill>
                  <a:srgbClr val="1F3863"/>
                </a:solidFill>
              </a:rPr>
              <a:t>Bioeconomy </a:t>
            </a:r>
            <a:r>
              <a:rPr lang="hr-HR" sz="3200" spc="-140" err="1">
                <a:solidFill>
                  <a:srgbClr val="1F3863"/>
                </a:solidFill>
              </a:rPr>
              <a:t>sectors</a:t>
            </a:r>
            <a:r>
              <a:rPr sz="3200" spc="-140">
                <a:solidFill>
                  <a:srgbClr val="1F3863"/>
                </a:solidFill>
              </a:rPr>
              <a:t>:</a:t>
            </a:r>
            <a:r>
              <a:rPr sz="3200" spc="5">
                <a:solidFill>
                  <a:srgbClr val="1F3863"/>
                </a:solidFill>
              </a:rPr>
              <a:t> </a:t>
            </a:r>
            <a:r>
              <a:rPr sz="3200" spc="-85">
                <a:solidFill>
                  <a:srgbClr val="1F3863"/>
                </a:solidFill>
              </a:rPr>
              <a:t>bio</a:t>
            </a:r>
            <a:r>
              <a:rPr lang="hr-HR" sz="3200" spc="-85" err="1">
                <a:solidFill>
                  <a:srgbClr val="1F3863"/>
                </a:solidFill>
              </a:rPr>
              <a:t>based</a:t>
            </a:r>
            <a:r>
              <a:rPr lang="hr-HR" sz="3200" spc="-85">
                <a:solidFill>
                  <a:srgbClr val="1F3863"/>
                </a:solidFill>
              </a:rPr>
              <a:t> </a:t>
            </a:r>
            <a:r>
              <a:rPr lang="hr-HR" sz="3200" spc="-85" err="1">
                <a:solidFill>
                  <a:srgbClr val="1F3863"/>
                </a:solidFill>
              </a:rPr>
              <a:t>products</a:t>
            </a:r>
            <a:endParaRPr sz="3200"/>
          </a:p>
        </p:txBody>
      </p:sp>
      <p:sp>
        <p:nvSpPr>
          <p:cNvPr id="8" name="object 8"/>
          <p:cNvSpPr txBox="1"/>
          <p:nvPr/>
        </p:nvSpPr>
        <p:spPr>
          <a:xfrm>
            <a:off x="1007465" y="1905000"/>
            <a:ext cx="7015480" cy="3718967"/>
          </a:xfrm>
          <a:prstGeom prst="rect">
            <a:avLst/>
          </a:prstGeom>
        </p:spPr>
        <p:txBody>
          <a:bodyPr vert="horz" wrap="square" lIns="0" tIns="12700" rIns="0" bIns="0" rtlCol="0">
            <a:spAutoFit/>
          </a:bodyPr>
          <a:lstStyle/>
          <a:p>
            <a:pPr marL="12700">
              <a:lnSpc>
                <a:spcPct val="100000"/>
              </a:lnSpc>
              <a:spcBef>
                <a:spcPts val="100"/>
              </a:spcBef>
            </a:pPr>
            <a:r>
              <a:rPr lang="en-GB" sz="2400" kern="0">
                <a:latin typeface="Arial" panose="020B0604020202020204" pitchFamily="34" charset="0"/>
                <a:cs typeface="Arial" panose="020B0604020202020204" pitchFamily="34" charset="0"/>
              </a:rPr>
              <a:t>WOOD  MANUFACTURE</a:t>
            </a:r>
          </a:p>
          <a:p>
            <a:pPr marL="355600" indent="-343535">
              <a:lnSpc>
                <a:spcPct val="100000"/>
              </a:lnSpc>
              <a:buChar char="-"/>
              <a:tabLst>
                <a:tab pos="354965" algn="l"/>
                <a:tab pos="356235" algn="l"/>
              </a:tabLst>
            </a:pPr>
            <a:r>
              <a:rPr lang="en-GB" sz="2400" kern="0">
                <a:latin typeface="Arial" panose="020B0604020202020204" pitchFamily="34" charset="0"/>
                <a:cs typeface="Arial" panose="020B0604020202020204" pitchFamily="34" charset="0"/>
              </a:rPr>
              <a:t>Forests cover  almost half of  Croatia’s land mass</a:t>
            </a:r>
          </a:p>
          <a:p>
            <a:pPr marL="355600" indent="-343535">
              <a:lnSpc>
                <a:spcPct val="100000"/>
              </a:lnSpc>
              <a:buChar char="-"/>
              <a:tabLst>
                <a:tab pos="354965" algn="l"/>
                <a:tab pos="356235" algn="l"/>
              </a:tabLst>
            </a:pPr>
            <a:r>
              <a:rPr lang="hr-HR" sz="2400" spc="-155">
                <a:latin typeface="Arial" panose="020B0604020202020204" pitchFamily="34" charset="0"/>
                <a:cs typeface="Arial" panose="020B0604020202020204" pitchFamily="34" charset="0"/>
              </a:rPr>
              <a:t>E</a:t>
            </a:r>
            <a:r>
              <a:rPr lang="en-GB" sz="2400" spc="-155" err="1">
                <a:latin typeface="Arial" panose="020B0604020202020204" pitchFamily="34" charset="0"/>
                <a:cs typeface="Arial" panose="020B0604020202020204" pitchFamily="34" charset="0"/>
              </a:rPr>
              <a:t>xport</a:t>
            </a:r>
            <a:r>
              <a:rPr lang="en-GB" sz="2400" spc="-155">
                <a:latin typeface="Arial" panose="020B0604020202020204" pitchFamily="34" charset="0"/>
                <a:cs typeface="Arial" panose="020B0604020202020204" pitchFamily="34" charset="0"/>
              </a:rPr>
              <a:t> oriented</a:t>
            </a:r>
            <a:r>
              <a:rPr lang="hr-HR" sz="2400" spc="-155">
                <a:latin typeface="Arial" panose="020B0604020202020204" pitchFamily="34" charset="0"/>
                <a:cs typeface="Arial" panose="020B0604020202020204" pitchFamily="34" charset="0"/>
              </a:rPr>
              <a:t> </a:t>
            </a:r>
            <a:r>
              <a:rPr lang="hr-HR" sz="2400" spc="-155" err="1">
                <a:latin typeface="Arial" panose="020B0604020202020204" pitchFamily="34" charset="0"/>
                <a:cs typeface="Arial" panose="020B0604020202020204" pitchFamily="34" charset="0"/>
              </a:rPr>
              <a:t>sector</a:t>
            </a:r>
            <a:r>
              <a:rPr lang="en-GB" sz="2400" spc="-110">
                <a:latin typeface="Arial" panose="020B0604020202020204" pitchFamily="34" charset="0"/>
                <a:cs typeface="Arial" panose="020B0604020202020204" pitchFamily="34" charset="0"/>
              </a:rPr>
              <a:t>,</a:t>
            </a:r>
            <a:r>
              <a:rPr lang="en-GB" sz="2400" spc="30">
                <a:latin typeface="Arial" panose="020B0604020202020204" pitchFamily="34" charset="0"/>
                <a:cs typeface="Arial" panose="020B0604020202020204" pitchFamily="34" charset="0"/>
              </a:rPr>
              <a:t> </a:t>
            </a:r>
            <a:r>
              <a:rPr lang="en-GB" sz="2400" spc="-20">
                <a:latin typeface="Arial" panose="020B0604020202020204" pitchFamily="34" charset="0"/>
                <a:cs typeface="Arial" panose="020B0604020202020204" pitchFamily="34" charset="0"/>
              </a:rPr>
              <a:t>although mostly for low processed products</a:t>
            </a:r>
            <a:endParaRPr lang="en-GB" sz="2400">
              <a:latin typeface="Arial" panose="020B0604020202020204" pitchFamily="34" charset="0"/>
              <a:cs typeface="Arial" panose="020B0604020202020204" pitchFamily="34" charset="0"/>
            </a:endParaRPr>
          </a:p>
          <a:p>
            <a:pPr>
              <a:lnSpc>
                <a:spcPct val="100000"/>
              </a:lnSpc>
              <a:spcBef>
                <a:spcPts val="50"/>
              </a:spcBef>
            </a:pPr>
            <a:endParaRPr lang="en-GB" sz="2400">
              <a:latin typeface="Arial" panose="020B0604020202020204" pitchFamily="34" charset="0"/>
              <a:cs typeface="Arial" panose="020B0604020202020204" pitchFamily="34" charset="0"/>
            </a:endParaRPr>
          </a:p>
          <a:p>
            <a:pPr marL="12700">
              <a:lnSpc>
                <a:spcPct val="100000"/>
              </a:lnSpc>
            </a:pPr>
            <a:r>
              <a:rPr lang="en-GB" sz="2400" spc="-220">
                <a:latin typeface="Arial" panose="020B0604020202020204" pitchFamily="34" charset="0"/>
                <a:cs typeface="Arial" panose="020B0604020202020204" pitchFamily="34" charset="0"/>
              </a:rPr>
              <a:t>BIOTECHNOLOGY</a:t>
            </a:r>
            <a:endParaRPr lang="en-GB" sz="2400">
              <a:latin typeface="Arial" panose="020B0604020202020204" pitchFamily="34" charset="0"/>
              <a:cs typeface="Arial" panose="020B0604020202020204" pitchFamily="34" charset="0"/>
            </a:endParaRPr>
          </a:p>
          <a:p>
            <a:pPr marL="355600" indent="-343535">
              <a:lnSpc>
                <a:spcPct val="100000"/>
              </a:lnSpc>
              <a:buChar char="-"/>
              <a:tabLst>
                <a:tab pos="354965" algn="l"/>
                <a:tab pos="356235" algn="l"/>
              </a:tabLst>
            </a:pPr>
            <a:r>
              <a:rPr lang="en-GB" sz="2400" spc="-95">
                <a:latin typeface="Arial" panose="020B0604020202020204" pitchFamily="34" charset="0"/>
                <a:cs typeface="Arial" panose="020B0604020202020204" pitchFamily="34" charset="0"/>
              </a:rPr>
              <a:t>Long tradition of wide variety products manufacturing</a:t>
            </a:r>
          </a:p>
          <a:p>
            <a:pPr marL="12065">
              <a:lnSpc>
                <a:spcPct val="100000"/>
              </a:lnSpc>
              <a:tabLst>
                <a:tab pos="354965" algn="l"/>
                <a:tab pos="356235" algn="l"/>
              </a:tabLst>
            </a:pPr>
            <a:endParaRPr lang="en-GB" sz="2400">
              <a:latin typeface="Arial" panose="020B0604020202020204" pitchFamily="34" charset="0"/>
              <a:cs typeface="Arial" panose="020B0604020202020204" pitchFamily="34" charset="0"/>
            </a:endParaRPr>
          </a:p>
          <a:p>
            <a:pPr marL="12700">
              <a:lnSpc>
                <a:spcPct val="100000"/>
              </a:lnSpc>
            </a:pPr>
            <a:r>
              <a:rPr lang="en-GB" sz="2400" spc="-270">
                <a:latin typeface="Arial" panose="020B0604020202020204" pitchFamily="34" charset="0"/>
                <a:cs typeface="Arial" panose="020B0604020202020204" pitchFamily="34" charset="0"/>
              </a:rPr>
              <a:t>BIOPLAST</a:t>
            </a:r>
            <a:r>
              <a:rPr lang="hr-HR" sz="2400" spc="-270">
                <a:latin typeface="Arial" panose="020B0604020202020204" pitchFamily="34" charset="0"/>
                <a:cs typeface="Arial" panose="020B0604020202020204" pitchFamily="34" charset="0"/>
              </a:rPr>
              <a:t>ICS</a:t>
            </a:r>
            <a:endParaRPr lang="en-GB" sz="24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97735"/>
            <a:ext cx="12192000" cy="5160645"/>
          </a:xfrm>
          <a:custGeom>
            <a:avLst/>
            <a:gdLst/>
            <a:ahLst/>
            <a:cxnLst/>
            <a:rect l="l" t="t" r="r" b="b"/>
            <a:pathLst>
              <a:path w="12192000" h="5160645">
                <a:moveTo>
                  <a:pt x="12191999" y="0"/>
                </a:moveTo>
                <a:lnTo>
                  <a:pt x="0" y="0"/>
                </a:lnTo>
                <a:lnTo>
                  <a:pt x="0" y="5160262"/>
                </a:lnTo>
                <a:lnTo>
                  <a:pt x="12191999" y="5160262"/>
                </a:lnTo>
                <a:lnTo>
                  <a:pt x="12191999" y="0"/>
                </a:lnTo>
                <a:close/>
              </a:path>
            </a:pathLst>
          </a:custGeom>
          <a:solidFill>
            <a:srgbClr val="F1F1F1"/>
          </a:solidFill>
        </p:spPr>
        <p:txBody>
          <a:bodyPr wrap="square" lIns="0" tIns="0" rIns="0" bIns="0" rtlCol="0"/>
          <a:lstStyle/>
          <a:p>
            <a:endParaRPr/>
          </a:p>
        </p:txBody>
      </p:sp>
      <p:sp>
        <p:nvSpPr>
          <p:cNvPr id="3" name="object 3"/>
          <p:cNvSpPr/>
          <p:nvPr/>
        </p:nvSpPr>
        <p:spPr>
          <a:xfrm>
            <a:off x="0" y="46016"/>
            <a:ext cx="762635" cy="1588770"/>
          </a:xfrm>
          <a:custGeom>
            <a:avLst/>
            <a:gdLst/>
            <a:ahLst/>
            <a:cxnLst/>
            <a:rect l="l" t="t" r="r" b="b"/>
            <a:pathLst>
              <a:path w="762635" h="1588770">
                <a:moveTo>
                  <a:pt x="0" y="1425263"/>
                </a:moveTo>
                <a:lnTo>
                  <a:pt x="0" y="1588373"/>
                </a:lnTo>
                <a:lnTo>
                  <a:pt x="39049" y="1587371"/>
                </a:lnTo>
                <a:lnTo>
                  <a:pt x="84883" y="1583327"/>
                </a:lnTo>
                <a:lnTo>
                  <a:pt x="129907" y="1576516"/>
                </a:lnTo>
                <a:lnTo>
                  <a:pt x="174041" y="1567021"/>
                </a:lnTo>
                <a:lnTo>
                  <a:pt x="217207" y="1554925"/>
                </a:lnTo>
                <a:lnTo>
                  <a:pt x="259325" y="1540311"/>
                </a:lnTo>
                <a:lnTo>
                  <a:pt x="300318" y="1523263"/>
                </a:lnTo>
                <a:lnTo>
                  <a:pt x="340105" y="1503863"/>
                </a:lnTo>
                <a:lnTo>
                  <a:pt x="378668" y="1482156"/>
                </a:lnTo>
                <a:lnTo>
                  <a:pt x="415749" y="1458340"/>
                </a:lnTo>
                <a:lnTo>
                  <a:pt x="451447" y="1432383"/>
                </a:lnTo>
                <a:lnTo>
                  <a:pt x="485625" y="1404408"/>
                </a:lnTo>
                <a:lnTo>
                  <a:pt x="518203" y="1374496"/>
                </a:lnTo>
                <a:lnTo>
                  <a:pt x="549103" y="1342731"/>
                </a:lnTo>
                <a:lnTo>
                  <a:pt x="578245" y="1309196"/>
                </a:lnTo>
                <a:lnTo>
                  <a:pt x="605551" y="1273974"/>
                </a:lnTo>
                <a:lnTo>
                  <a:pt x="630941" y="1237148"/>
                </a:lnTo>
                <a:lnTo>
                  <a:pt x="654338" y="1198801"/>
                </a:lnTo>
                <a:lnTo>
                  <a:pt x="675661" y="1159017"/>
                </a:lnTo>
                <a:lnTo>
                  <a:pt x="694832" y="1117878"/>
                </a:lnTo>
                <a:lnTo>
                  <a:pt x="711772" y="1075467"/>
                </a:lnTo>
                <a:lnTo>
                  <a:pt x="726402" y="1031869"/>
                </a:lnTo>
                <a:lnTo>
                  <a:pt x="738643" y="987164"/>
                </a:lnTo>
                <a:lnTo>
                  <a:pt x="748417" y="941438"/>
                </a:lnTo>
                <a:lnTo>
                  <a:pt x="755644" y="894772"/>
                </a:lnTo>
                <a:lnTo>
                  <a:pt x="760245" y="847251"/>
                </a:lnTo>
                <a:lnTo>
                  <a:pt x="762142" y="798956"/>
                </a:lnTo>
                <a:lnTo>
                  <a:pt x="762142" y="794239"/>
                </a:lnTo>
                <a:lnTo>
                  <a:pt x="760754" y="745944"/>
                </a:lnTo>
                <a:lnTo>
                  <a:pt x="756643" y="698421"/>
                </a:lnTo>
                <a:lnTo>
                  <a:pt x="749889" y="651750"/>
                </a:lnTo>
                <a:lnTo>
                  <a:pt x="740571" y="606014"/>
                </a:lnTo>
                <a:lnTo>
                  <a:pt x="728769" y="561295"/>
                </a:lnTo>
                <a:lnTo>
                  <a:pt x="714562" y="517674"/>
                </a:lnTo>
                <a:lnTo>
                  <a:pt x="698031" y="475233"/>
                </a:lnTo>
                <a:lnTo>
                  <a:pt x="679254" y="434054"/>
                </a:lnTo>
                <a:lnTo>
                  <a:pt x="658312" y="394218"/>
                </a:lnTo>
                <a:lnTo>
                  <a:pt x="635284" y="355807"/>
                </a:lnTo>
                <a:lnTo>
                  <a:pt x="610250" y="318902"/>
                </a:lnTo>
                <a:lnTo>
                  <a:pt x="603546" y="310120"/>
                </a:lnTo>
                <a:lnTo>
                  <a:pt x="603546" y="798956"/>
                </a:lnTo>
                <a:lnTo>
                  <a:pt x="601395" y="848066"/>
                </a:lnTo>
                <a:lnTo>
                  <a:pt x="595697" y="896148"/>
                </a:lnTo>
                <a:lnTo>
                  <a:pt x="586588" y="943058"/>
                </a:lnTo>
                <a:lnTo>
                  <a:pt x="574201" y="988656"/>
                </a:lnTo>
                <a:lnTo>
                  <a:pt x="558671" y="1032799"/>
                </a:lnTo>
                <a:lnTo>
                  <a:pt x="540133" y="1075346"/>
                </a:lnTo>
                <a:lnTo>
                  <a:pt x="518720" y="1116155"/>
                </a:lnTo>
                <a:lnTo>
                  <a:pt x="494568" y="1155083"/>
                </a:lnTo>
                <a:lnTo>
                  <a:pt x="467811" y="1191990"/>
                </a:lnTo>
                <a:lnTo>
                  <a:pt x="438583" y="1226732"/>
                </a:lnTo>
                <a:lnTo>
                  <a:pt x="407020" y="1259169"/>
                </a:lnTo>
                <a:lnTo>
                  <a:pt x="373254" y="1289158"/>
                </a:lnTo>
                <a:lnTo>
                  <a:pt x="337422" y="1316558"/>
                </a:lnTo>
                <a:lnTo>
                  <a:pt x="299657" y="1341226"/>
                </a:lnTo>
                <a:lnTo>
                  <a:pt x="260093" y="1363022"/>
                </a:lnTo>
                <a:lnTo>
                  <a:pt x="218866" y="1381802"/>
                </a:lnTo>
                <a:lnTo>
                  <a:pt x="176110" y="1397425"/>
                </a:lnTo>
                <a:lnTo>
                  <a:pt x="131959" y="1409750"/>
                </a:lnTo>
                <a:lnTo>
                  <a:pt x="86548" y="1418634"/>
                </a:lnTo>
                <a:lnTo>
                  <a:pt x="40011" y="1423935"/>
                </a:lnTo>
                <a:lnTo>
                  <a:pt x="0" y="1425263"/>
                </a:lnTo>
                <a:close/>
              </a:path>
              <a:path w="762635" h="1588770">
                <a:moveTo>
                  <a:pt x="0" y="0"/>
                </a:moveTo>
                <a:lnTo>
                  <a:pt x="0" y="163046"/>
                </a:lnTo>
                <a:lnTo>
                  <a:pt x="1819" y="163046"/>
                </a:lnTo>
                <a:lnTo>
                  <a:pt x="48998" y="165250"/>
                </a:lnTo>
                <a:lnTo>
                  <a:pt x="95156" y="171121"/>
                </a:lnTo>
                <a:lnTo>
                  <a:pt x="140164" y="180517"/>
                </a:lnTo>
                <a:lnTo>
                  <a:pt x="183888" y="193302"/>
                </a:lnTo>
                <a:lnTo>
                  <a:pt x="226199" y="209334"/>
                </a:lnTo>
                <a:lnTo>
                  <a:pt x="267078" y="228541"/>
                </a:lnTo>
                <a:lnTo>
                  <a:pt x="306051" y="250590"/>
                </a:lnTo>
                <a:lnTo>
                  <a:pt x="343329" y="275534"/>
                </a:lnTo>
                <a:lnTo>
                  <a:pt x="378668" y="303171"/>
                </a:lnTo>
                <a:lnTo>
                  <a:pt x="411935" y="333362"/>
                </a:lnTo>
                <a:lnTo>
                  <a:pt x="442998" y="365967"/>
                </a:lnTo>
                <a:lnTo>
                  <a:pt x="471728" y="400847"/>
                </a:lnTo>
                <a:lnTo>
                  <a:pt x="497991" y="437864"/>
                </a:lnTo>
                <a:lnTo>
                  <a:pt x="521657" y="476879"/>
                </a:lnTo>
                <a:lnTo>
                  <a:pt x="542593" y="517753"/>
                </a:lnTo>
                <a:lnTo>
                  <a:pt x="560670" y="560346"/>
                </a:lnTo>
                <a:lnTo>
                  <a:pt x="575755" y="604519"/>
                </a:lnTo>
                <a:lnTo>
                  <a:pt x="587716" y="650134"/>
                </a:lnTo>
                <a:lnTo>
                  <a:pt x="596422" y="697052"/>
                </a:lnTo>
                <a:lnTo>
                  <a:pt x="601743" y="745133"/>
                </a:lnTo>
                <a:lnTo>
                  <a:pt x="603546" y="794239"/>
                </a:lnTo>
                <a:lnTo>
                  <a:pt x="603546" y="310120"/>
                </a:lnTo>
                <a:lnTo>
                  <a:pt x="554481" y="249940"/>
                </a:lnTo>
                <a:lnTo>
                  <a:pt x="523905" y="218046"/>
                </a:lnTo>
                <a:lnTo>
                  <a:pt x="491642" y="187985"/>
                </a:lnTo>
                <a:lnTo>
                  <a:pt x="457770" y="159839"/>
                </a:lnTo>
                <a:lnTo>
                  <a:pt x="422370" y="133690"/>
                </a:lnTo>
                <a:lnTo>
                  <a:pt x="385522" y="109620"/>
                </a:lnTo>
                <a:lnTo>
                  <a:pt x="347303" y="87710"/>
                </a:lnTo>
                <a:lnTo>
                  <a:pt x="307795" y="68041"/>
                </a:lnTo>
                <a:lnTo>
                  <a:pt x="266963" y="50656"/>
                </a:lnTo>
                <a:lnTo>
                  <a:pt x="225229" y="35757"/>
                </a:lnTo>
                <a:lnTo>
                  <a:pt x="182330" y="23305"/>
                </a:lnTo>
                <a:lnTo>
                  <a:pt x="138460" y="13421"/>
                </a:lnTo>
                <a:lnTo>
                  <a:pt x="93698" y="6188"/>
                </a:lnTo>
                <a:lnTo>
                  <a:pt x="48125" y="1687"/>
                </a:lnTo>
                <a:lnTo>
                  <a:pt x="1819" y="0"/>
                </a:lnTo>
                <a:lnTo>
                  <a:pt x="0" y="0"/>
                </a:lnTo>
                <a:close/>
              </a:path>
            </a:pathLst>
          </a:custGeom>
          <a:solidFill>
            <a:srgbClr val="C3B470"/>
          </a:solidFill>
        </p:spPr>
        <p:txBody>
          <a:bodyPr wrap="square" lIns="0" tIns="0" rIns="0" bIns="0" rtlCol="0"/>
          <a:lstStyle/>
          <a:p>
            <a:endParaRPr/>
          </a:p>
        </p:txBody>
      </p:sp>
      <p:pic>
        <p:nvPicPr>
          <p:cNvPr id="4" name="object 4"/>
          <p:cNvPicPr/>
          <p:nvPr/>
        </p:nvPicPr>
        <p:blipFill>
          <a:blip r:embed="rId2" cstate="print"/>
          <a:stretch>
            <a:fillRect/>
          </a:stretch>
        </p:blipFill>
        <p:spPr>
          <a:xfrm>
            <a:off x="0" y="2343631"/>
            <a:ext cx="1447558" cy="2900441"/>
          </a:xfrm>
          <a:prstGeom prst="rect">
            <a:avLst/>
          </a:prstGeom>
        </p:spPr>
      </p:pic>
      <p:pic>
        <p:nvPicPr>
          <p:cNvPr id="5" name="object 5"/>
          <p:cNvPicPr/>
          <p:nvPr/>
        </p:nvPicPr>
        <p:blipFill>
          <a:blip r:embed="rId3" cstate="print"/>
          <a:stretch>
            <a:fillRect/>
          </a:stretch>
        </p:blipFill>
        <p:spPr>
          <a:xfrm>
            <a:off x="0" y="250291"/>
            <a:ext cx="541594" cy="1166531"/>
          </a:xfrm>
          <a:prstGeom prst="rect">
            <a:avLst/>
          </a:prstGeom>
        </p:spPr>
      </p:pic>
      <p:grpSp>
        <p:nvGrpSpPr>
          <p:cNvPr id="6" name="object 6"/>
          <p:cNvGrpSpPr/>
          <p:nvPr/>
        </p:nvGrpSpPr>
        <p:grpSpPr>
          <a:xfrm>
            <a:off x="0" y="1735516"/>
            <a:ext cx="1981835" cy="4070350"/>
            <a:chOff x="0" y="1735516"/>
            <a:chExt cx="1981835" cy="4070350"/>
          </a:xfrm>
        </p:grpSpPr>
        <p:pic>
          <p:nvPicPr>
            <p:cNvPr id="7" name="object 7"/>
            <p:cNvPicPr/>
            <p:nvPr/>
          </p:nvPicPr>
          <p:blipFill>
            <a:blip r:embed="rId4" cstate="print"/>
            <a:stretch>
              <a:fillRect/>
            </a:stretch>
          </p:blipFill>
          <p:spPr>
            <a:xfrm>
              <a:off x="1" y="1735516"/>
              <a:ext cx="1981483" cy="1894651"/>
            </a:xfrm>
            <a:prstGeom prst="rect">
              <a:avLst/>
            </a:prstGeom>
          </p:spPr>
        </p:pic>
        <p:sp>
          <p:nvSpPr>
            <p:cNvPr id="8" name="object 8"/>
            <p:cNvSpPr/>
            <p:nvPr/>
          </p:nvSpPr>
          <p:spPr>
            <a:xfrm>
              <a:off x="0" y="2052898"/>
              <a:ext cx="1619250" cy="3522979"/>
            </a:xfrm>
            <a:custGeom>
              <a:avLst/>
              <a:gdLst/>
              <a:ahLst/>
              <a:cxnLst/>
              <a:rect l="l" t="t" r="r" b="b"/>
              <a:pathLst>
                <a:path w="1619250" h="3522979">
                  <a:moveTo>
                    <a:pt x="0" y="0"/>
                  </a:moveTo>
                  <a:lnTo>
                    <a:pt x="0" y="385442"/>
                  </a:lnTo>
                  <a:lnTo>
                    <a:pt x="6389" y="386025"/>
                  </a:lnTo>
                  <a:lnTo>
                    <a:pt x="53656" y="391973"/>
                  </a:lnTo>
                  <a:lnTo>
                    <a:pt x="100386" y="399483"/>
                  </a:lnTo>
                  <a:lnTo>
                    <a:pt x="146553" y="408529"/>
                  </a:lnTo>
                  <a:lnTo>
                    <a:pt x="192131" y="419083"/>
                  </a:lnTo>
                  <a:lnTo>
                    <a:pt x="237094" y="431116"/>
                  </a:lnTo>
                  <a:lnTo>
                    <a:pt x="281416" y="444602"/>
                  </a:lnTo>
                  <a:lnTo>
                    <a:pt x="325072" y="459512"/>
                  </a:lnTo>
                  <a:lnTo>
                    <a:pt x="368035" y="475820"/>
                  </a:lnTo>
                  <a:lnTo>
                    <a:pt x="410279" y="493497"/>
                  </a:lnTo>
                  <a:lnTo>
                    <a:pt x="451780" y="512515"/>
                  </a:lnTo>
                  <a:lnTo>
                    <a:pt x="492510" y="532848"/>
                  </a:lnTo>
                  <a:lnTo>
                    <a:pt x="532444" y="554468"/>
                  </a:lnTo>
                  <a:lnTo>
                    <a:pt x="571556" y="577347"/>
                  </a:lnTo>
                  <a:lnTo>
                    <a:pt x="609821" y="601457"/>
                  </a:lnTo>
                  <a:lnTo>
                    <a:pt x="647212" y="626770"/>
                  </a:lnTo>
                  <a:lnTo>
                    <a:pt x="683703" y="653260"/>
                  </a:lnTo>
                  <a:lnTo>
                    <a:pt x="719269" y="680899"/>
                  </a:lnTo>
                  <a:lnTo>
                    <a:pt x="753884" y="709658"/>
                  </a:lnTo>
                  <a:lnTo>
                    <a:pt x="787521" y="739511"/>
                  </a:lnTo>
                  <a:lnTo>
                    <a:pt x="820156" y="770430"/>
                  </a:lnTo>
                  <a:lnTo>
                    <a:pt x="851762" y="802386"/>
                  </a:lnTo>
                  <a:lnTo>
                    <a:pt x="882313" y="835354"/>
                  </a:lnTo>
                  <a:lnTo>
                    <a:pt x="911784" y="869304"/>
                  </a:lnTo>
                  <a:lnTo>
                    <a:pt x="940148" y="904209"/>
                  </a:lnTo>
                  <a:lnTo>
                    <a:pt x="967379" y="940042"/>
                  </a:lnTo>
                  <a:lnTo>
                    <a:pt x="993453" y="976775"/>
                  </a:lnTo>
                  <a:lnTo>
                    <a:pt x="1018342" y="1014380"/>
                  </a:lnTo>
                  <a:lnTo>
                    <a:pt x="1042022" y="1052830"/>
                  </a:lnTo>
                  <a:lnTo>
                    <a:pt x="1064465" y="1092097"/>
                  </a:lnTo>
                  <a:lnTo>
                    <a:pt x="1085647" y="1132154"/>
                  </a:lnTo>
                  <a:lnTo>
                    <a:pt x="1105542" y="1172973"/>
                  </a:lnTo>
                  <a:lnTo>
                    <a:pt x="1124123" y="1214526"/>
                  </a:lnTo>
                  <a:lnTo>
                    <a:pt x="1141364" y="1256786"/>
                  </a:lnTo>
                  <a:lnTo>
                    <a:pt x="1157241" y="1299725"/>
                  </a:lnTo>
                  <a:lnTo>
                    <a:pt x="1171726" y="1343316"/>
                  </a:lnTo>
                  <a:lnTo>
                    <a:pt x="1184795" y="1387530"/>
                  </a:lnTo>
                  <a:lnTo>
                    <a:pt x="1196421" y="1432341"/>
                  </a:lnTo>
                  <a:lnTo>
                    <a:pt x="1206578" y="1477720"/>
                  </a:lnTo>
                  <a:lnTo>
                    <a:pt x="1215240" y="1523641"/>
                  </a:lnTo>
                  <a:lnTo>
                    <a:pt x="1222382" y="1570075"/>
                  </a:lnTo>
                  <a:lnTo>
                    <a:pt x="1227978" y="1616994"/>
                  </a:lnTo>
                  <a:lnTo>
                    <a:pt x="1232002" y="1664372"/>
                  </a:lnTo>
                  <a:lnTo>
                    <a:pt x="1234428" y="1712181"/>
                  </a:lnTo>
                  <a:lnTo>
                    <a:pt x="1235230" y="1760392"/>
                  </a:lnTo>
                  <a:lnTo>
                    <a:pt x="1234382" y="1808979"/>
                  </a:lnTo>
                  <a:lnTo>
                    <a:pt x="1232072" y="1857354"/>
                  </a:lnTo>
                  <a:lnTo>
                    <a:pt x="1228106" y="1905265"/>
                  </a:lnTo>
                  <a:lnTo>
                    <a:pt x="1222513" y="1952685"/>
                  </a:lnTo>
                  <a:lnTo>
                    <a:pt x="1215321" y="1999586"/>
                  </a:lnTo>
                  <a:lnTo>
                    <a:pt x="1206560" y="2045942"/>
                  </a:lnTo>
                  <a:lnTo>
                    <a:pt x="1196259" y="2091726"/>
                  </a:lnTo>
                  <a:lnTo>
                    <a:pt x="1184447" y="2136910"/>
                  </a:lnTo>
                  <a:lnTo>
                    <a:pt x="1171152" y="2181469"/>
                  </a:lnTo>
                  <a:lnTo>
                    <a:pt x="1156404" y="2225375"/>
                  </a:lnTo>
                  <a:lnTo>
                    <a:pt x="1140232" y="2268601"/>
                  </a:lnTo>
                  <a:lnTo>
                    <a:pt x="1122664" y="2311121"/>
                  </a:lnTo>
                  <a:lnTo>
                    <a:pt x="1103730" y="2352907"/>
                  </a:lnTo>
                  <a:lnTo>
                    <a:pt x="1083459" y="2393932"/>
                  </a:lnTo>
                  <a:lnTo>
                    <a:pt x="1061879" y="2434170"/>
                  </a:lnTo>
                  <a:lnTo>
                    <a:pt x="1039020" y="2473594"/>
                  </a:lnTo>
                  <a:lnTo>
                    <a:pt x="1014910" y="2512176"/>
                  </a:lnTo>
                  <a:lnTo>
                    <a:pt x="989579" y="2549891"/>
                  </a:lnTo>
                  <a:lnTo>
                    <a:pt x="963055" y="2586710"/>
                  </a:lnTo>
                  <a:lnTo>
                    <a:pt x="935368" y="2622607"/>
                  </a:lnTo>
                  <a:lnTo>
                    <a:pt x="906546" y="2657556"/>
                  </a:lnTo>
                  <a:lnTo>
                    <a:pt x="876619" y="2691529"/>
                  </a:lnTo>
                  <a:lnTo>
                    <a:pt x="845616" y="2724499"/>
                  </a:lnTo>
                  <a:lnTo>
                    <a:pt x="813564" y="2756439"/>
                  </a:lnTo>
                  <a:lnTo>
                    <a:pt x="780495" y="2787323"/>
                  </a:lnTo>
                  <a:lnTo>
                    <a:pt x="746435" y="2817124"/>
                  </a:lnTo>
                  <a:lnTo>
                    <a:pt x="711415" y="2845814"/>
                  </a:lnTo>
                  <a:lnTo>
                    <a:pt x="675464" y="2873367"/>
                  </a:lnTo>
                  <a:lnTo>
                    <a:pt x="638609" y="2899756"/>
                  </a:lnTo>
                  <a:lnTo>
                    <a:pt x="600881" y="2924954"/>
                  </a:lnTo>
                  <a:lnTo>
                    <a:pt x="562309" y="2948934"/>
                  </a:lnTo>
                  <a:lnTo>
                    <a:pt x="522921" y="2971669"/>
                  </a:lnTo>
                  <a:lnTo>
                    <a:pt x="482746" y="2993132"/>
                  </a:lnTo>
                  <a:lnTo>
                    <a:pt x="441813" y="3013297"/>
                  </a:lnTo>
                  <a:lnTo>
                    <a:pt x="400152" y="3032136"/>
                  </a:lnTo>
                  <a:lnTo>
                    <a:pt x="357791" y="3049623"/>
                  </a:lnTo>
                  <a:lnTo>
                    <a:pt x="314759" y="3065730"/>
                  </a:lnTo>
                  <a:lnTo>
                    <a:pt x="271085" y="3080431"/>
                  </a:lnTo>
                  <a:lnTo>
                    <a:pt x="226798" y="3093698"/>
                  </a:lnTo>
                  <a:lnTo>
                    <a:pt x="181928" y="3105506"/>
                  </a:lnTo>
                  <a:lnTo>
                    <a:pt x="136503" y="3115826"/>
                  </a:lnTo>
                  <a:lnTo>
                    <a:pt x="90552" y="3124633"/>
                  </a:lnTo>
                  <a:lnTo>
                    <a:pt x="44104" y="3131899"/>
                  </a:lnTo>
                  <a:lnTo>
                    <a:pt x="0" y="3137255"/>
                  </a:lnTo>
                  <a:lnTo>
                    <a:pt x="0" y="3522845"/>
                  </a:lnTo>
                  <a:lnTo>
                    <a:pt x="44300" y="3518668"/>
                  </a:lnTo>
                  <a:lnTo>
                    <a:pt x="91068" y="3512994"/>
                  </a:lnTo>
                  <a:lnTo>
                    <a:pt x="137469" y="3506102"/>
                  </a:lnTo>
                  <a:lnTo>
                    <a:pt x="183488" y="3498009"/>
                  </a:lnTo>
                  <a:lnTo>
                    <a:pt x="229106" y="3488731"/>
                  </a:lnTo>
                  <a:lnTo>
                    <a:pt x="274307" y="3478284"/>
                  </a:lnTo>
                  <a:lnTo>
                    <a:pt x="319072" y="3466684"/>
                  </a:lnTo>
                  <a:lnTo>
                    <a:pt x="363386" y="3453948"/>
                  </a:lnTo>
                  <a:lnTo>
                    <a:pt x="407229" y="3440090"/>
                  </a:lnTo>
                  <a:lnTo>
                    <a:pt x="450585" y="3425128"/>
                  </a:lnTo>
                  <a:lnTo>
                    <a:pt x="493437" y="3409078"/>
                  </a:lnTo>
                  <a:lnTo>
                    <a:pt x="535768" y="3391954"/>
                  </a:lnTo>
                  <a:lnTo>
                    <a:pt x="577559" y="3373774"/>
                  </a:lnTo>
                  <a:lnTo>
                    <a:pt x="618793" y="3354554"/>
                  </a:lnTo>
                  <a:lnTo>
                    <a:pt x="659453" y="3334309"/>
                  </a:lnTo>
                  <a:lnTo>
                    <a:pt x="699523" y="3313056"/>
                  </a:lnTo>
                  <a:lnTo>
                    <a:pt x="738983" y="3290810"/>
                  </a:lnTo>
                  <a:lnTo>
                    <a:pt x="777818" y="3267588"/>
                  </a:lnTo>
                  <a:lnTo>
                    <a:pt x="816009" y="3243405"/>
                  </a:lnTo>
                  <a:lnTo>
                    <a:pt x="853539" y="3218279"/>
                  </a:lnTo>
                  <a:lnTo>
                    <a:pt x="890391" y="3192224"/>
                  </a:lnTo>
                  <a:lnTo>
                    <a:pt x="926548" y="3165258"/>
                  </a:lnTo>
                  <a:lnTo>
                    <a:pt x="961992" y="3137395"/>
                  </a:lnTo>
                  <a:lnTo>
                    <a:pt x="996706" y="3108652"/>
                  </a:lnTo>
                  <a:lnTo>
                    <a:pt x="1030672" y="3079045"/>
                  </a:lnTo>
                  <a:lnTo>
                    <a:pt x="1063873" y="3048590"/>
                  </a:lnTo>
                  <a:lnTo>
                    <a:pt x="1096292" y="3017304"/>
                  </a:lnTo>
                  <a:lnTo>
                    <a:pt x="1127911" y="2985201"/>
                  </a:lnTo>
                  <a:lnTo>
                    <a:pt x="1158713" y="2952299"/>
                  </a:lnTo>
                  <a:lnTo>
                    <a:pt x="1188681" y="2918613"/>
                  </a:lnTo>
                  <a:lnTo>
                    <a:pt x="1217797" y="2884160"/>
                  </a:lnTo>
                  <a:lnTo>
                    <a:pt x="1246044" y="2848955"/>
                  </a:lnTo>
                  <a:lnTo>
                    <a:pt x="1273405" y="2813014"/>
                  </a:lnTo>
                  <a:lnTo>
                    <a:pt x="1299861" y="2776354"/>
                  </a:lnTo>
                  <a:lnTo>
                    <a:pt x="1325397" y="2738990"/>
                  </a:lnTo>
                  <a:lnTo>
                    <a:pt x="1349994" y="2700939"/>
                  </a:lnTo>
                  <a:lnTo>
                    <a:pt x="1373634" y="2662217"/>
                  </a:lnTo>
                  <a:lnTo>
                    <a:pt x="1396427" y="2622607"/>
                  </a:lnTo>
                  <a:lnTo>
                    <a:pt x="1417979" y="2582822"/>
                  </a:lnTo>
                  <a:lnTo>
                    <a:pt x="1438648" y="2542182"/>
                  </a:lnTo>
                  <a:lnTo>
                    <a:pt x="1458291" y="2500935"/>
                  </a:lnTo>
                  <a:lnTo>
                    <a:pt x="1476892" y="2459096"/>
                  </a:lnTo>
                  <a:lnTo>
                    <a:pt x="1494432" y="2416683"/>
                  </a:lnTo>
                  <a:lnTo>
                    <a:pt x="1510895" y="2373711"/>
                  </a:lnTo>
                  <a:lnTo>
                    <a:pt x="1526263" y="2330195"/>
                  </a:lnTo>
                  <a:lnTo>
                    <a:pt x="1540519" y="2286153"/>
                  </a:lnTo>
                  <a:lnTo>
                    <a:pt x="1553646" y="2241600"/>
                  </a:lnTo>
                  <a:lnTo>
                    <a:pt x="1565625" y="2196552"/>
                  </a:lnTo>
                  <a:lnTo>
                    <a:pt x="1576440" y="2151026"/>
                  </a:lnTo>
                  <a:lnTo>
                    <a:pt x="1586073" y="2105036"/>
                  </a:lnTo>
                  <a:lnTo>
                    <a:pt x="1594508" y="2058601"/>
                  </a:lnTo>
                  <a:lnTo>
                    <a:pt x="1601726" y="2011734"/>
                  </a:lnTo>
                  <a:lnTo>
                    <a:pt x="1607710" y="1964453"/>
                  </a:lnTo>
                  <a:lnTo>
                    <a:pt x="1612443" y="1916774"/>
                  </a:lnTo>
                  <a:lnTo>
                    <a:pt x="1615907" y="1868712"/>
                  </a:lnTo>
                  <a:lnTo>
                    <a:pt x="1618086" y="1820283"/>
                  </a:lnTo>
                  <a:lnTo>
                    <a:pt x="1619115" y="1771870"/>
                  </a:lnTo>
                  <a:lnTo>
                    <a:pt x="1618839" y="1723731"/>
                  </a:lnTo>
                  <a:lnTo>
                    <a:pt x="1617272" y="1675884"/>
                  </a:lnTo>
                  <a:lnTo>
                    <a:pt x="1614432" y="1628345"/>
                  </a:lnTo>
                  <a:lnTo>
                    <a:pt x="1610333" y="1581133"/>
                  </a:lnTo>
                  <a:lnTo>
                    <a:pt x="1604993" y="1534265"/>
                  </a:lnTo>
                  <a:lnTo>
                    <a:pt x="1598427" y="1487758"/>
                  </a:lnTo>
                  <a:lnTo>
                    <a:pt x="1590653" y="1441630"/>
                  </a:lnTo>
                  <a:lnTo>
                    <a:pt x="1581685" y="1395898"/>
                  </a:lnTo>
                  <a:lnTo>
                    <a:pt x="1571540" y="1350578"/>
                  </a:lnTo>
                  <a:lnTo>
                    <a:pt x="1560235" y="1305689"/>
                  </a:lnTo>
                  <a:lnTo>
                    <a:pt x="1547785" y="1261249"/>
                  </a:lnTo>
                  <a:lnTo>
                    <a:pt x="1534207" y="1217273"/>
                  </a:lnTo>
                  <a:lnTo>
                    <a:pt x="1519517" y="1173780"/>
                  </a:lnTo>
                  <a:lnTo>
                    <a:pt x="1503731" y="1130787"/>
                  </a:lnTo>
                  <a:lnTo>
                    <a:pt x="1486866" y="1088312"/>
                  </a:lnTo>
                  <a:lnTo>
                    <a:pt x="1468936" y="1046371"/>
                  </a:lnTo>
                  <a:lnTo>
                    <a:pt x="1449960" y="1004982"/>
                  </a:lnTo>
                  <a:lnTo>
                    <a:pt x="1429952" y="964163"/>
                  </a:lnTo>
                  <a:lnTo>
                    <a:pt x="1408930" y="923931"/>
                  </a:lnTo>
                  <a:lnTo>
                    <a:pt x="1386908" y="884303"/>
                  </a:lnTo>
                  <a:lnTo>
                    <a:pt x="1363904" y="845296"/>
                  </a:lnTo>
                  <a:lnTo>
                    <a:pt x="1339934" y="806928"/>
                  </a:lnTo>
                  <a:lnTo>
                    <a:pt x="1315013" y="769216"/>
                  </a:lnTo>
                  <a:lnTo>
                    <a:pt x="1289159" y="732178"/>
                  </a:lnTo>
                  <a:lnTo>
                    <a:pt x="1262387" y="695831"/>
                  </a:lnTo>
                  <a:lnTo>
                    <a:pt x="1234713" y="660192"/>
                  </a:lnTo>
                  <a:lnTo>
                    <a:pt x="1206153" y="625279"/>
                  </a:lnTo>
                  <a:lnTo>
                    <a:pt x="1176725" y="591109"/>
                  </a:lnTo>
                  <a:lnTo>
                    <a:pt x="1146443" y="557700"/>
                  </a:lnTo>
                  <a:lnTo>
                    <a:pt x="1115325" y="525068"/>
                  </a:lnTo>
                  <a:lnTo>
                    <a:pt x="1083386" y="493231"/>
                  </a:lnTo>
                  <a:lnTo>
                    <a:pt x="1050642" y="462207"/>
                  </a:lnTo>
                  <a:lnTo>
                    <a:pt x="1017110" y="432012"/>
                  </a:lnTo>
                  <a:lnTo>
                    <a:pt x="982806" y="402665"/>
                  </a:lnTo>
                  <a:lnTo>
                    <a:pt x="947746" y="374182"/>
                  </a:lnTo>
                  <a:lnTo>
                    <a:pt x="911947" y="346581"/>
                  </a:lnTo>
                  <a:lnTo>
                    <a:pt x="875423" y="319880"/>
                  </a:lnTo>
                  <a:lnTo>
                    <a:pt x="838193" y="294095"/>
                  </a:lnTo>
                  <a:lnTo>
                    <a:pt x="800271" y="269244"/>
                  </a:lnTo>
                  <a:lnTo>
                    <a:pt x="761675" y="245344"/>
                  </a:lnTo>
                  <a:lnTo>
                    <a:pt x="722419" y="222413"/>
                  </a:lnTo>
                  <a:lnTo>
                    <a:pt x="682521" y="200468"/>
                  </a:lnTo>
                  <a:lnTo>
                    <a:pt x="641997" y="179527"/>
                  </a:lnTo>
                  <a:lnTo>
                    <a:pt x="600863" y="159606"/>
                  </a:lnTo>
                  <a:lnTo>
                    <a:pt x="559134" y="140723"/>
                  </a:lnTo>
                  <a:lnTo>
                    <a:pt x="516828" y="122896"/>
                  </a:lnTo>
                  <a:lnTo>
                    <a:pt x="473960" y="106142"/>
                  </a:lnTo>
                  <a:lnTo>
                    <a:pt x="430547" y="90478"/>
                  </a:lnTo>
                  <a:lnTo>
                    <a:pt x="386604" y="75921"/>
                  </a:lnTo>
                  <a:lnTo>
                    <a:pt x="342148" y="62490"/>
                  </a:lnTo>
                  <a:lnTo>
                    <a:pt x="297196" y="50200"/>
                  </a:lnTo>
                  <a:lnTo>
                    <a:pt x="251763" y="39071"/>
                  </a:lnTo>
                  <a:lnTo>
                    <a:pt x="205865" y="29118"/>
                  </a:lnTo>
                  <a:lnTo>
                    <a:pt x="159519" y="20360"/>
                  </a:lnTo>
                  <a:lnTo>
                    <a:pt x="112741" y="12813"/>
                  </a:lnTo>
                  <a:lnTo>
                    <a:pt x="65547" y="6495"/>
                  </a:lnTo>
                  <a:lnTo>
                    <a:pt x="17953" y="1424"/>
                  </a:lnTo>
                  <a:lnTo>
                    <a:pt x="0" y="0"/>
                  </a:lnTo>
                  <a:close/>
                </a:path>
              </a:pathLst>
            </a:custGeom>
            <a:solidFill>
              <a:srgbClr val="B1D0D7"/>
            </a:solidFill>
          </p:spPr>
          <p:txBody>
            <a:bodyPr wrap="square" lIns="0" tIns="0" rIns="0" bIns="0" rtlCol="0"/>
            <a:lstStyle/>
            <a:p>
              <a:endParaRPr/>
            </a:p>
          </p:txBody>
        </p:sp>
        <p:sp>
          <p:nvSpPr>
            <p:cNvPr id="9" name="object 9"/>
            <p:cNvSpPr/>
            <p:nvPr/>
          </p:nvSpPr>
          <p:spPr>
            <a:xfrm>
              <a:off x="2" y="1880427"/>
              <a:ext cx="1786255" cy="3925570"/>
            </a:xfrm>
            <a:custGeom>
              <a:avLst/>
              <a:gdLst/>
              <a:ahLst/>
              <a:cxnLst/>
              <a:rect l="l" t="t" r="r" b="b"/>
              <a:pathLst>
                <a:path w="1786255" h="3925570">
                  <a:moveTo>
                    <a:pt x="0" y="0"/>
                  </a:moveTo>
                  <a:lnTo>
                    <a:pt x="55556" y="5035"/>
                  </a:lnTo>
                  <a:lnTo>
                    <a:pt x="105742" y="11047"/>
                  </a:lnTo>
                  <a:lnTo>
                    <a:pt x="155521" y="18349"/>
                  </a:lnTo>
                  <a:lnTo>
                    <a:pt x="204875" y="26925"/>
                  </a:lnTo>
                  <a:lnTo>
                    <a:pt x="253788" y="36757"/>
                  </a:lnTo>
                  <a:lnTo>
                    <a:pt x="302244" y="47829"/>
                  </a:lnTo>
                  <a:lnTo>
                    <a:pt x="350227" y="60125"/>
                  </a:lnTo>
                  <a:lnTo>
                    <a:pt x="397719" y="73628"/>
                  </a:lnTo>
                  <a:lnTo>
                    <a:pt x="444706" y="88320"/>
                  </a:lnTo>
                  <a:lnTo>
                    <a:pt x="491170" y="104186"/>
                  </a:lnTo>
                  <a:lnTo>
                    <a:pt x="537096" y="121208"/>
                  </a:lnTo>
                  <a:lnTo>
                    <a:pt x="582466" y="139370"/>
                  </a:lnTo>
                  <a:lnTo>
                    <a:pt x="627265" y="158655"/>
                  </a:lnTo>
                  <a:lnTo>
                    <a:pt x="671475" y="179047"/>
                  </a:lnTo>
                  <a:lnTo>
                    <a:pt x="715082" y="200528"/>
                  </a:lnTo>
                  <a:lnTo>
                    <a:pt x="758068" y="223082"/>
                  </a:lnTo>
                  <a:lnTo>
                    <a:pt x="800417" y="246693"/>
                  </a:lnTo>
                  <a:lnTo>
                    <a:pt x="842113" y="271343"/>
                  </a:lnTo>
                  <a:lnTo>
                    <a:pt x="883139" y="297015"/>
                  </a:lnTo>
                  <a:lnTo>
                    <a:pt x="923479" y="323695"/>
                  </a:lnTo>
                  <a:lnTo>
                    <a:pt x="963117" y="351363"/>
                  </a:lnTo>
                  <a:lnTo>
                    <a:pt x="1002037" y="380004"/>
                  </a:lnTo>
                  <a:lnTo>
                    <a:pt x="1040221" y="409602"/>
                  </a:lnTo>
                  <a:lnTo>
                    <a:pt x="1077654" y="440138"/>
                  </a:lnTo>
                  <a:lnTo>
                    <a:pt x="1114319" y="471597"/>
                  </a:lnTo>
                  <a:lnTo>
                    <a:pt x="1150201" y="503963"/>
                  </a:lnTo>
                  <a:lnTo>
                    <a:pt x="1185282" y="537217"/>
                  </a:lnTo>
                  <a:lnTo>
                    <a:pt x="1219546" y="571344"/>
                  </a:lnTo>
                  <a:lnTo>
                    <a:pt x="1253145" y="606309"/>
                  </a:lnTo>
                  <a:lnTo>
                    <a:pt x="1285883" y="642093"/>
                  </a:lnTo>
                  <a:lnTo>
                    <a:pt x="1317744" y="678678"/>
                  </a:lnTo>
                  <a:lnTo>
                    <a:pt x="1348712" y="716049"/>
                  </a:lnTo>
                  <a:lnTo>
                    <a:pt x="1378771" y="754190"/>
                  </a:lnTo>
                  <a:lnTo>
                    <a:pt x="1407903" y="793084"/>
                  </a:lnTo>
                  <a:lnTo>
                    <a:pt x="1436094" y="832716"/>
                  </a:lnTo>
                  <a:lnTo>
                    <a:pt x="1463325" y="873070"/>
                  </a:lnTo>
                  <a:lnTo>
                    <a:pt x="1489582" y="914129"/>
                  </a:lnTo>
                  <a:lnTo>
                    <a:pt x="1514847" y="955878"/>
                  </a:lnTo>
                  <a:lnTo>
                    <a:pt x="1539105" y="998301"/>
                  </a:lnTo>
                  <a:lnTo>
                    <a:pt x="1562338" y="1041381"/>
                  </a:lnTo>
                  <a:lnTo>
                    <a:pt x="1584532" y="1085103"/>
                  </a:lnTo>
                  <a:lnTo>
                    <a:pt x="1605668" y="1129451"/>
                  </a:lnTo>
                  <a:lnTo>
                    <a:pt x="1625771" y="1174501"/>
                  </a:lnTo>
                  <a:lnTo>
                    <a:pt x="1644706" y="1219959"/>
                  </a:lnTo>
                  <a:lnTo>
                    <a:pt x="1662575" y="1266087"/>
                  </a:lnTo>
                  <a:lnTo>
                    <a:pt x="1679321" y="1312777"/>
                  </a:lnTo>
                  <a:lnTo>
                    <a:pt x="1694929" y="1360013"/>
                  </a:lnTo>
                  <a:lnTo>
                    <a:pt x="1709383" y="1407778"/>
                  </a:lnTo>
                  <a:lnTo>
                    <a:pt x="1722665" y="1456057"/>
                  </a:lnTo>
                  <a:lnTo>
                    <a:pt x="1734760" y="1504833"/>
                  </a:lnTo>
                  <a:lnTo>
                    <a:pt x="1745651" y="1554090"/>
                  </a:lnTo>
                  <a:lnTo>
                    <a:pt x="1755322" y="1603814"/>
                  </a:lnTo>
                  <a:lnTo>
                    <a:pt x="1763757" y="1653986"/>
                  </a:lnTo>
                  <a:lnTo>
                    <a:pt x="1770939" y="1704593"/>
                  </a:lnTo>
                  <a:lnTo>
                    <a:pt x="1776851" y="1755616"/>
                  </a:lnTo>
                  <a:lnTo>
                    <a:pt x="1781478" y="1807042"/>
                  </a:lnTo>
                  <a:lnTo>
                    <a:pt x="1784804" y="1858852"/>
                  </a:lnTo>
                  <a:lnTo>
                    <a:pt x="1785744" y="2043594"/>
                  </a:lnTo>
                  <a:lnTo>
                    <a:pt x="1784788" y="2068213"/>
                  </a:lnTo>
                  <a:lnTo>
                    <a:pt x="1781447" y="2120003"/>
                  </a:lnTo>
                  <a:lnTo>
                    <a:pt x="1776801" y="2171414"/>
                  </a:lnTo>
                  <a:lnTo>
                    <a:pt x="1770939" y="2221914"/>
                  </a:lnTo>
                  <a:lnTo>
                    <a:pt x="1763757" y="2272451"/>
                  </a:lnTo>
                  <a:lnTo>
                    <a:pt x="1755322" y="2322570"/>
                  </a:lnTo>
                  <a:lnTo>
                    <a:pt x="1745651" y="2372255"/>
                  </a:lnTo>
                  <a:lnTo>
                    <a:pt x="1734760" y="2421488"/>
                  </a:lnTo>
                  <a:lnTo>
                    <a:pt x="1722665" y="2470252"/>
                  </a:lnTo>
                  <a:lnTo>
                    <a:pt x="1709383" y="2518531"/>
                  </a:lnTo>
                  <a:lnTo>
                    <a:pt x="1694930" y="2566306"/>
                  </a:lnTo>
                  <a:lnTo>
                    <a:pt x="1679321" y="2613562"/>
                  </a:lnTo>
                  <a:lnTo>
                    <a:pt x="1662467" y="2660561"/>
                  </a:lnTo>
                  <a:lnTo>
                    <a:pt x="1644653" y="2706574"/>
                  </a:lnTo>
                  <a:lnTo>
                    <a:pt x="1625732" y="2752039"/>
                  </a:lnTo>
                  <a:lnTo>
                    <a:pt x="1605668" y="2797044"/>
                  </a:lnTo>
                  <a:lnTo>
                    <a:pt x="1584532" y="2841444"/>
                  </a:lnTo>
                  <a:lnTo>
                    <a:pt x="1562338" y="2885221"/>
                  </a:lnTo>
                  <a:lnTo>
                    <a:pt x="1539105" y="2928359"/>
                  </a:lnTo>
                  <a:lnTo>
                    <a:pt x="1514847" y="2970841"/>
                  </a:lnTo>
                  <a:lnTo>
                    <a:pt x="1489582" y="3012649"/>
                  </a:lnTo>
                  <a:lnTo>
                    <a:pt x="1463325" y="3053766"/>
                  </a:lnTo>
                  <a:lnTo>
                    <a:pt x="1436094" y="3094175"/>
                  </a:lnTo>
                  <a:lnTo>
                    <a:pt x="1407903" y="3133860"/>
                  </a:lnTo>
                  <a:lnTo>
                    <a:pt x="1378771" y="3172802"/>
                  </a:lnTo>
                  <a:lnTo>
                    <a:pt x="1348713" y="3210986"/>
                  </a:lnTo>
                  <a:lnTo>
                    <a:pt x="1317744" y="3248393"/>
                  </a:lnTo>
                  <a:lnTo>
                    <a:pt x="1285883" y="3285008"/>
                  </a:lnTo>
                  <a:lnTo>
                    <a:pt x="1253145" y="3320812"/>
                  </a:lnTo>
                  <a:lnTo>
                    <a:pt x="1219546" y="3355789"/>
                  </a:lnTo>
                  <a:lnTo>
                    <a:pt x="1185282" y="3389744"/>
                  </a:lnTo>
                  <a:lnTo>
                    <a:pt x="1150201" y="3422839"/>
                  </a:lnTo>
                  <a:lnTo>
                    <a:pt x="1114320" y="3455054"/>
                  </a:lnTo>
                  <a:lnTo>
                    <a:pt x="1077654" y="3486374"/>
                  </a:lnTo>
                  <a:lnTo>
                    <a:pt x="1040221" y="3516781"/>
                  </a:lnTo>
                  <a:lnTo>
                    <a:pt x="1002037" y="3546259"/>
                  </a:lnTo>
                  <a:lnTo>
                    <a:pt x="963118" y="3574789"/>
                  </a:lnTo>
                  <a:lnTo>
                    <a:pt x="923480" y="3602356"/>
                  </a:lnTo>
                  <a:lnTo>
                    <a:pt x="883139" y="3628941"/>
                  </a:lnTo>
                  <a:lnTo>
                    <a:pt x="842113" y="3654529"/>
                  </a:lnTo>
                  <a:lnTo>
                    <a:pt x="800417" y="3679101"/>
                  </a:lnTo>
                  <a:lnTo>
                    <a:pt x="758068" y="3702641"/>
                  </a:lnTo>
                  <a:lnTo>
                    <a:pt x="715082" y="3725132"/>
                  </a:lnTo>
                  <a:lnTo>
                    <a:pt x="671476" y="3746556"/>
                  </a:lnTo>
                  <a:lnTo>
                    <a:pt x="627265" y="3766897"/>
                  </a:lnTo>
                  <a:lnTo>
                    <a:pt x="582466" y="3786137"/>
                  </a:lnTo>
                  <a:lnTo>
                    <a:pt x="537096" y="3804260"/>
                  </a:lnTo>
                  <a:lnTo>
                    <a:pt x="491171" y="3821248"/>
                  </a:lnTo>
                  <a:lnTo>
                    <a:pt x="444706" y="3837084"/>
                  </a:lnTo>
                  <a:lnTo>
                    <a:pt x="397720" y="3851752"/>
                  </a:lnTo>
                  <a:lnTo>
                    <a:pt x="350227" y="3865234"/>
                  </a:lnTo>
                  <a:lnTo>
                    <a:pt x="302244" y="3877512"/>
                  </a:lnTo>
                  <a:lnTo>
                    <a:pt x="253788" y="3888571"/>
                  </a:lnTo>
                  <a:lnTo>
                    <a:pt x="204875" y="3898393"/>
                  </a:lnTo>
                  <a:lnTo>
                    <a:pt x="155521" y="3906960"/>
                  </a:lnTo>
                  <a:lnTo>
                    <a:pt x="105742" y="3914256"/>
                  </a:lnTo>
                  <a:lnTo>
                    <a:pt x="55556" y="3920264"/>
                  </a:lnTo>
                  <a:lnTo>
                    <a:pt x="4978" y="3924967"/>
                  </a:lnTo>
                  <a:lnTo>
                    <a:pt x="0" y="3925297"/>
                  </a:lnTo>
                  <a:lnTo>
                    <a:pt x="0" y="3867373"/>
                  </a:lnTo>
                  <a:lnTo>
                    <a:pt x="5252" y="3867011"/>
                  </a:lnTo>
                  <a:lnTo>
                    <a:pt x="55896" y="3862120"/>
                  </a:lnTo>
                  <a:lnTo>
                    <a:pt x="106134" y="3855873"/>
                  </a:lnTo>
                  <a:lnTo>
                    <a:pt x="155949" y="3848290"/>
                  </a:lnTo>
                  <a:lnTo>
                    <a:pt x="205324" y="3839389"/>
                  </a:lnTo>
                  <a:lnTo>
                    <a:pt x="254241" y="3829189"/>
                  </a:lnTo>
                  <a:lnTo>
                    <a:pt x="302684" y="3817709"/>
                  </a:lnTo>
                  <a:lnTo>
                    <a:pt x="350635" y="3804967"/>
                  </a:lnTo>
                  <a:lnTo>
                    <a:pt x="398076" y="3790983"/>
                  </a:lnTo>
                  <a:lnTo>
                    <a:pt x="444992" y="3775776"/>
                  </a:lnTo>
                  <a:lnTo>
                    <a:pt x="491364" y="3759364"/>
                  </a:lnTo>
                  <a:lnTo>
                    <a:pt x="537175" y="3741766"/>
                  </a:lnTo>
                  <a:lnTo>
                    <a:pt x="582409" y="3723001"/>
                  </a:lnTo>
                  <a:lnTo>
                    <a:pt x="627047" y="3703087"/>
                  </a:lnTo>
                  <a:lnTo>
                    <a:pt x="671073" y="3682045"/>
                  </a:lnTo>
                  <a:lnTo>
                    <a:pt x="714470" y="3659891"/>
                  </a:lnTo>
                  <a:lnTo>
                    <a:pt x="757220" y="3636646"/>
                  </a:lnTo>
                  <a:lnTo>
                    <a:pt x="799307" y="3612328"/>
                  </a:lnTo>
                  <a:lnTo>
                    <a:pt x="840712" y="3586956"/>
                  </a:lnTo>
                  <a:lnTo>
                    <a:pt x="881419" y="3560548"/>
                  </a:lnTo>
                  <a:lnTo>
                    <a:pt x="921411" y="3533124"/>
                  </a:lnTo>
                  <a:lnTo>
                    <a:pt x="960670" y="3504703"/>
                  </a:lnTo>
                  <a:lnTo>
                    <a:pt x="999180" y="3475303"/>
                  </a:lnTo>
                  <a:lnTo>
                    <a:pt x="1036922" y="3444942"/>
                  </a:lnTo>
                  <a:lnTo>
                    <a:pt x="1073880" y="3413641"/>
                  </a:lnTo>
                  <a:lnTo>
                    <a:pt x="1110037" y="3381417"/>
                  </a:lnTo>
                  <a:lnTo>
                    <a:pt x="1145375" y="3348290"/>
                  </a:lnTo>
                  <a:lnTo>
                    <a:pt x="1179878" y="3314279"/>
                  </a:lnTo>
                  <a:lnTo>
                    <a:pt x="1213344" y="3279223"/>
                  </a:lnTo>
                  <a:lnTo>
                    <a:pt x="1245939" y="3243307"/>
                  </a:lnTo>
                  <a:lnTo>
                    <a:pt x="1277643" y="3206551"/>
                  </a:lnTo>
                  <a:lnTo>
                    <a:pt x="1308439" y="3168971"/>
                  </a:lnTo>
                  <a:lnTo>
                    <a:pt x="1338307" y="3130588"/>
                  </a:lnTo>
                  <a:lnTo>
                    <a:pt x="1367230" y="3091418"/>
                  </a:lnTo>
                  <a:lnTo>
                    <a:pt x="1395189" y="3051481"/>
                  </a:lnTo>
                  <a:lnTo>
                    <a:pt x="1422165" y="3010795"/>
                  </a:lnTo>
                  <a:lnTo>
                    <a:pt x="1448141" y="2969379"/>
                  </a:lnTo>
                  <a:lnTo>
                    <a:pt x="1473097" y="2927251"/>
                  </a:lnTo>
                  <a:lnTo>
                    <a:pt x="1497016" y="2884429"/>
                  </a:lnTo>
                  <a:lnTo>
                    <a:pt x="1519878" y="2840931"/>
                  </a:lnTo>
                  <a:lnTo>
                    <a:pt x="1541666" y="2796778"/>
                  </a:lnTo>
                  <a:lnTo>
                    <a:pt x="1562361" y="2751986"/>
                  </a:lnTo>
                  <a:lnTo>
                    <a:pt x="1581996" y="2706445"/>
                  </a:lnTo>
                  <a:lnTo>
                    <a:pt x="1600501" y="2660281"/>
                  </a:lnTo>
                  <a:lnTo>
                    <a:pt x="1617703" y="2613964"/>
                  </a:lnTo>
                  <a:lnTo>
                    <a:pt x="1633841" y="2566804"/>
                  </a:lnTo>
                  <a:lnTo>
                    <a:pt x="1648794" y="2519097"/>
                  </a:lnTo>
                  <a:lnTo>
                    <a:pt x="1662544" y="2470863"/>
                  </a:lnTo>
                  <a:lnTo>
                    <a:pt x="1675071" y="2422120"/>
                  </a:lnTo>
                  <a:lnTo>
                    <a:pt x="1686359" y="2372886"/>
                  </a:lnTo>
                  <a:lnTo>
                    <a:pt x="1696387" y="2323180"/>
                  </a:lnTo>
                  <a:lnTo>
                    <a:pt x="1705138" y="2273021"/>
                  </a:lnTo>
                  <a:lnTo>
                    <a:pt x="1712593" y="2222425"/>
                  </a:lnTo>
                  <a:lnTo>
                    <a:pt x="1718775" y="2170977"/>
                  </a:lnTo>
                  <a:lnTo>
                    <a:pt x="1723566" y="2119657"/>
                  </a:lnTo>
                  <a:lnTo>
                    <a:pt x="1727010" y="2067970"/>
                  </a:lnTo>
                  <a:lnTo>
                    <a:pt x="1729088" y="2016061"/>
                  </a:lnTo>
                  <a:lnTo>
                    <a:pt x="1729788" y="1963566"/>
                  </a:lnTo>
                  <a:lnTo>
                    <a:pt x="1729088" y="1910901"/>
                  </a:lnTo>
                  <a:lnTo>
                    <a:pt x="1727000" y="1858601"/>
                  </a:lnTo>
                  <a:lnTo>
                    <a:pt x="1723543" y="1806685"/>
                  </a:lnTo>
                  <a:lnTo>
                    <a:pt x="1718734" y="1755170"/>
                  </a:lnTo>
                  <a:lnTo>
                    <a:pt x="1712593" y="1704073"/>
                  </a:lnTo>
                  <a:lnTo>
                    <a:pt x="1705138" y="1653410"/>
                  </a:lnTo>
                  <a:lnTo>
                    <a:pt x="1696387" y="1603200"/>
                  </a:lnTo>
                  <a:lnTo>
                    <a:pt x="1686359" y="1553459"/>
                  </a:lnTo>
                  <a:lnTo>
                    <a:pt x="1675071" y="1504205"/>
                  </a:lnTo>
                  <a:lnTo>
                    <a:pt x="1662544" y="1455455"/>
                  </a:lnTo>
                  <a:lnTo>
                    <a:pt x="1648794" y="1407226"/>
                  </a:lnTo>
                  <a:lnTo>
                    <a:pt x="1633841" y="1359536"/>
                  </a:lnTo>
                  <a:lnTo>
                    <a:pt x="1617702" y="1312401"/>
                  </a:lnTo>
                  <a:lnTo>
                    <a:pt x="1600397" y="1265838"/>
                  </a:lnTo>
                  <a:lnTo>
                    <a:pt x="1581944" y="1219866"/>
                  </a:lnTo>
                  <a:lnTo>
                    <a:pt x="1562318" y="1174408"/>
                  </a:lnTo>
                  <a:lnTo>
                    <a:pt x="1541666" y="1129761"/>
                  </a:lnTo>
                  <a:lnTo>
                    <a:pt x="1519878" y="1085662"/>
                  </a:lnTo>
                  <a:lnTo>
                    <a:pt x="1497016" y="1042222"/>
                  </a:lnTo>
                  <a:lnTo>
                    <a:pt x="1473097" y="999458"/>
                  </a:lnTo>
                  <a:lnTo>
                    <a:pt x="1448141" y="957387"/>
                  </a:lnTo>
                  <a:lnTo>
                    <a:pt x="1422165" y="916027"/>
                  </a:lnTo>
                  <a:lnTo>
                    <a:pt x="1395189" y="875395"/>
                  </a:lnTo>
                  <a:lnTo>
                    <a:pt x="1367230" y="835508"/>
                  </a:lnTo>
                  <a:lnTo>
                    <a:pt x="1338307" y="796383"/>
                  </a:lnTo>
                  <a:lnTo>
                    <a:pt x="1308439" y="758037"/>
                  </a:lnTo>
                  <a:lnTo>
                    <a:pt x="1277643" y="720488"/>
                  </a:lnTo>
                  <a:lnTo>
                    <a:pt x="1245939" y="683753"/>
                  </a:lnTo>
                  <a:lnTo>
                    <a:pt x="1213344" y="647849"/>
                  </a:lnTo>
                  <a:lnTo>
                    <a:pt x="1179878" y="612793"/>
                  </a:lnTo>
                  <a:lnTo>
                    <a:pt x="1145375" y="578615"/>
                  </a:lnTo>
                  <a:lnTo>
                    <a:pt x="1110037" y="545344"/>
                  </a:lnTo>
                  <a:lnTo>
                    <a:pt x="1073880" y="512998"/>
                  </a:lnTo>
                  <a:lnTo>
                    <a:pt x="1036922" y="481595"/>
                  </a:lnTo>
                  <a:lnTo>
                    <a:pt x="999179" y="451153"/>
                  </a:lnTo>
                  <a:lnTo>
                    <a:pt x="960670" y="421688"/>
                  </a:lnTo>
                  <a:lnTo>
                    <a:pt x="921411" y="393219"/>
                  </a:lnTo>
                  <a:lnTo>
                    <a:pt x="881419" y="365763"/>
                  </a:lnTo>
                  <a:lnTo>
                    <a:pt x="840712" y="339339"/>
                  </a:lnTo>
                  <a:lnTo>
                    <a:pt x="799307" y="313962"/>
                  </a:lnTo>
                  <a:lnTo>
                    <a:pt x="757220" y="289652"/>
                  </a:lnTo>
                  <a:lnTo>
                    <a:pt x="714470" y="266425"/>
                  </a:lnTo>
                  <a:lnTo>
                    <a:pt x="671073" y="244300"/>
                  </a:lnTo>
                  <a:lnTo>
                    <a:pt x="627047" y="223293"/>
                  </a:lnTo>
                  <a:lnTo>
                    <a:pt x="582409" y="203423"/>
                  </a:lnTo>
                  <a:lnTo>
                    <a:pt x="537175" y="184708"/>
                  </a:lnTo>
                  <a:lnTo>
                    <a:pt x="491364" y="167164"/>
                  </a:lnTo>
                  <a:lnTo>
                    <a:pt x="444992" y="150809"/>
                  </a:lnTo>
                  <a:lnTo>
                    <a:pt x="398076" y="135662"/>
                  </a:lnTo>
                  <a:lnTo>
                    <a:pt x="350634" y="121740"/>
                  </a:lnTo>
                  <a:lnTo>
                    <a:pt x="302684" y="109059"/>
                  </a:lnTo>
                  <a:lnTo>
                    <a:pt x="254241" y="97639"/>
                  </a:lnTo>
                  <a:lnTo>
                    <a:pt x="205324" y="87496"/>
                  </a:lnTo>
                  <a:lnTo>
                    <a:pt x="155949" y="78649"/>
                  </a:lnTo>
                  <a:lnTo>
                    <a:pt x="106134" y="71114"/>
                  </a:lnTo>
                  <a:lnTo>
                    <a:pt x="55895" y="64910"/>
                  </a:lnTo>
                  <a:lnTo>
                    <a:pt x="5251" y="60053"/>
                  </a:lnTo>
                  <a:lnTo>
                    <a:pt x="0" y="59694"/>
                  </a:lnTo>
                  <a:lnTo>
                    <a:pt x="0" y="0"/>
                  </a:lnTo>
                  <a:close/>
                </a:path>
              </a:pathLst>
            </a:custGeom>
            <a:solidFill>
              <a:srgbClr val="9FBB2D"/>
            </a:solidFill>
          </p:spPr>
          <p:txBody>
            <a:bodyPr wrap="square" lIns="0" tIns="0" rIns="0" bIns="0" rtlCol="0"/>
            <a:lstStyle/>
            <a:p>
              <a:endParaRPr/>
            </a:p>
          </p:txBody>
        </p:sp>
      </p:grpSp>
      <p:sp>
        <p:nvSpPr>
          <p:cNvPr id="10" name="object 10"/>
          <p:cNvSpPr txBox="1">
            <a:spLocks noGrp="1"/>
          </p:cNvSpPr>
          <p:nvPr>
            <p:ph type="title"/>
          </p:nvPr>
        </p:nvSpPr>
        <p:spPr>
          <a:xfrm>
            <a:off x="2340101" y="553669"/>
            <a:ext cx="7376795" cy="505908"/>
          </a:xfrm>
          <a:prstGeom prst="rect">
            <a:avLst/>
          </a:prstGeom>
        </p:spPr>
        <p:txBody>
          <a:bodyPr vert="horz" wrap="square" lIns="0" tIns="13335" rIns="0" bIns="0" rtlCol="0">
            <a:spAutoFit/>
          </a:bodyPr>
          <a:lstStyle/>
          <a:p>
            <a:pPr marL="12700">
              <a:lnSpc>
                <a:spcPct val="100000"/>
              </a:lnSpc>
              <a:spcBef>
                <a:spcPts val="105"/>
              </a:spcBef>
            </a:pPr>
            <a:r>
              <a:rPr lang="hr-HR" sz="3200" spc="-165">
                <a:solidFill>
                  <a:srgbClr val="1F3863"/>
                </a:solidFill>
              </a:rPr>
              <a:t>Bioeconomy </a:t>
            </a:r>
            <a:r>
              <a:rPr lang="hr-HR" sz="3200" spc="-165" err="1">
                <a:solidFill>
                  <a:srgbClr val="1F3863"/>
                </a:solidFill>
              </a:rPr>
              <a:t>sectors</a:t>
            </a:r>
            <a:r>
              <a:rPr sz="3200" spc="-140">
                <a:solidFill>
                  <a:srgbClr val="1F3863"/>
                </a:solidFill>
              </a:rPr>
              <a:t>:</a:t>
            </a:r>
            <a:r>
              <a:rPr sz="3200" spc="-5">
                <a:solidFill>
                  <a:srgbClr val="1F3863"/>
                </a:solidFill>
              </a:rPr>
              <a:t> </a:t>
            </a:r>
            <a:r>
              <a:rPr sz="3200" spc="-100" err="1">
                <a:solidFill>
                  <a:srgbClr val="1F3863"/>
                </a:solidFill>
              </a:rPr>
              <a:t>energ</a:t>
            </a:r>
            <a:r>
              <a:rPr lang="hr-HR" sz="3200" spc="-100">
                <a:solidFill>
                  <a:srgbClr val="1F3863"/>
                </a:solidFill>
              </a:rPr>
              <a:t>y </a:t>
            </a:r>
            <a:r>
              <a:rPr lang="hr-HR" sz="3200" spc="-100" err="1">
                <a:solidFill>
                  <a:srgbClr val="1F3863"/>
                </a:solidFill>
              </a:rPr>
              <a:t>from</a:t>
            </a:r>
            <a:r>
              <a:rPr lang="hr-HR" sz="3200" spc="-100">
                <a:solidFill>
                  <a:srgbClr val="1F3863"/>
                </a:solidFill>
              </a:rPr>
              <a:t> </a:t>
            </a:r>
            <a:r>
              <a:rPr lang="hr-HR" sz="3200" spc="-100" err="1">
                <a:solidFill>
                  <a:srgbClr val="1F3863"/>
                </a:solidFill>
              </a:rPr>
              <a:t>biomass</a:t>
            </a:r>
            <a:endParaRPr sz="3200"/>
          </a:p>
        </p:txBody>
      </p:sp>
      <p:sp>
        <p:nvSpPr>
          <p:cNvPr id="11" name="object 11"/>
          <p:cNvSpPr txBox="1"/>
          <p:nvPr/>
        </p:nvSpPr>
        <p:spPr>
          <a:xfrm>
            <a:off x="2340101" y="1694814"/>
            <a:ext cx="7047865" cy="2167901"/>
          </a:xfrm>
          <a:prstGeom prst="rect">
            <a:avLst/>
          </a:prstGeom>
        </p:spPr>
        <p:txBody>
          <a:bodyPr vert="horz" wrap="square" lIns="0" tIns="102235" rIns="0" bIns="0" rtlCol="0">
            <a:spAutoFit/>
          </a:bodyPr>
          <a:lstStyle/>
          <a:p>
            <a:pPr marL="12700">
              <a:lnSpc>
                <a:spcPct val="100000"/>
              </a:lnSpc>
              <a:spcBef>
                <a:spcPts val="805"/>
              </a:spcBef>
            </a:pPr>
            <a:r>
              <a:rPr sz="2400" spc="-140" err="1">
                <a:latin typeface="Microsoft Sans Serif"/>
                <a:cs typeface="Microsoft Sans Serif"/>
              </a:rPr>
              <a:t>Regist</a:t>
            </a:r>
            <a:r>
              <a:rPr lang="hr-HR" sz="2400" spc="-140" err="1">
                <a:latin typeface="Microsoft Sans Serif"/>
                <a:cs typeface="Microsoft Sans Serif"/>
              </a:rPr>
              <a:t>ered</a:t>
            </a:r>
            <a:r>
              <a:rPr sz="2400" spc="-140">
                <a:latin typeface="Microsoft Sans Serif"/>
                <a:cs typeface="Microsoft Sans Serif"/>
              </a:rPr>
              <a:t>:</a:t>
            </a:r>
            <a:endParaRPr sz="2400">
              <a:latin typeface="Microsoft Sans Serif"/>
              <a:cs typeface="Microsoft Sans Serif"/>
            </a:endParaRPr>
          </a:p>
          <a:p>
            <a:pPr marL="241300" indent="-228600">
              <a:lnSpc>
                <a:spcPct val="100000"/>
              </a:lnSpc>
              <a:spcBef>
                <a:spcPts val="710"/>
              </a:spcBef>
              <a:buChar char="-"/>
              <a:tabLst>
                <a:tab pos="240665" algn="l"/>
                <a:tab pos="241300" algn="l"/>
              </a:tabLst>
            </a:pPr>
            <a:r>
              <a:rPr lang="hr-HR" sz="2400" spc="-15">
                <a:latin typeface="Microsoft Sans Serif"/>
                <a:cs typeface="Microsoft Sans Serif"/>
              </a:rPr>
              <a:t>20</a:t>
            </a:r>
            <a:r>
              <a:rPr sz="2400" spc="20">
                <a:latin typeface="Microsoft Sans Serif"/>
                <a:cs typeface="Microsoft Sans Serif"/>
              </a:rPr>
              <a:t> </a:t>
            </a:r>
            <a:r>
              <a:rPr sz="2400" spc="-80">
                <a:latin typeface="Microsoft Sans Serif"/>
                <a:cs typeface="Microsoft Sans Serif"/>
              </a:rPr>
              <a:t>bio</a:t>
            </a:r>
            <a:r>
              <a:rPr lang="hr-HR" sz="2400" spc="-80">
                <a:latin typeface="Microsoft Sans Serif"/>
                <a:cs typeface="Microsoft Sans Serif"/>
              </a:rPr>
              <a:t>gas </a:t>
            </a:r>
            <a:r>
              <a:rPr lang="hr-HR" sz="2400" spc="-80" err="1">
                <a:latin typeface="Microsoft Sans Serif"/>
                <a:cs typeface="Microsoft Sans Serif"/>
              </a:rPr>
              <a:t>power</a:t>
            </a:r>
            <a:r>
              <a:rPr lang="hr-HR" sz="2400" spc="-80">
                <a:latin typeface="Microsoft Sans Serif"/>
                <a:cs typeface="Microsoft Sans Serif"/>
              </a:rPr>
              <a:t> </a:t>
            </a:r>
            <a:r>
              <a:rPr lang="hr-HR" sz="2400" spc="-80" err="1">
                <a:latin typeface="Microsoft Sans Serif"/>
                <a:cs typeface="Microsoft Sans Serif"/>
              </a:rPr>
              <a:t>plants</a:t>
            </a:r>
            <a:r>
              <a:rPr sz="2400" spc="25">
                <a:latin typeface="Microsoft Sans Serif"/>
                <a:cs typeface="Microsoft Sans Serif"/>
              </a:rPr>
              <a:t> </a:t>
            </a:r>
            <a:endParaRPr sz="2400">
              <a:latin typeface="Microsoft Sans Serif"/>
              <a:cs typeface="Microsoft Sans Serif"/>
            </a:endParaRPr>
          </a:p>
          <a:p>
            <a:pPr marL="241300" indent="-228600">
              <a:lnSpc>
                <a:spcPct val="100000"/>
              </a:lnSpc>
              <a:spcBef>
                <a:spcPts val="710"/>
              </a:spcBef>
              <a:buChar char="-"/>
              <a:tabLst>
                <a:tab pos="241300" algn="l"/>
              </a:tabLst>
            </a:pPr>
            <a:r>
              <a:rPr lang="hr-HR" sz="2400" spc="25">
                <a:latin typeface="Microsoft Sans Serif"/>
                <a:cs typeface="Microsoft Sans Serif"/>
              </a:rPr>
              <a:t>38 </a:t>
            </a:r>
            <a:r>
              <a:rPr sz="2400" spc="-185" err="1">
                <a:latin typeface="Microsoft Sans Serif"/>
                <a:cs typeface="Microsoft Sans Serif"/>
              </a:rPr>
              <a:t>biomas</a:t>
            </a:r>
            <a:r>
              <a:rPr lang="hr-HR" sz="2400" spc="-185">
                <a:latin typeface="Microsoft Sans Serif"/>
                <a:cs typeface="Microsoft Sans Serif"/>
              </a:rPr>
              <a:t>s </a:t>
            </a:r>
            <a:r>
              <a:rPr lang="hr-HR" sz="2400" spc="-185" err="1">
                <a:latin typeface="Microsoft Sans Serif"/>
                <a:cs typeface="Microsoft Sans Serif"/>
              </a:rPr>
              <a:t>electric</a:t>
            </a:r>
            <a:r>
              <a:rPr lang="hr-HR" sz="2400" spc="-185">
                <a:latin typeface="Microsoft Sans Serif"/>
                <a:cs typeface="Microsoft Sans Serif"/>
              </a:rPr>
              <a:t> </a:t>
            </a:r>
            <a:r>
              <a:rPr lang="hr-HR" sz="2400" spc="-185" err="1">
                <a:latin typeface="Microsoft Sans Serif"/>
                <a:cs typeface="Microsoft Sans Serif"/>
              </a:rPr>
              <a:t>plants</a:t>
            </a:r>
            <a:r>
              <a:rPr sz="2400" spc="35">
                <a:latin typeface="Microsoft Sans Serif"/>
                <a:cs typeface="Microsoft Sans Serif"/>
              </a:rPr>
              <a:t> </a:t>
            </a:r>
            <a:endParaRPr sz="2400">
              <a:latin typeface="Microsoft Sans Serif"/>
              <a:cs typeface="Microsoft Sans Serif"/>
            </a:endParaRPr>
          </a:p>
          <a:p>
            <a:pPr>
              <a:lnSpc>
                <a:spcPct val="100000"/>
              </a:lnSpc>
              <a:spcBef>
                <a:spcPts val="10"/>
              </a:spcBef>
            </a:pPr>
            <a:endParaRPr sz="2650">
              <a:latin typeface="Microsoft Sans Serif"/>
              <a:cs typeface="Microsoft Sans Serif"/>
            </a:endParaRPr>
          </a:p>
          <a:p>
            <a:pPr marL="12700">
              <a:lnSpc>
                <a:spcPct val="100000"/>
              </a:lnSpc>
            </a:pPr>
            <a:r>
              <a:rPr sz="2400" spc="-90" err="1">
                <a:latin typeface="Microsoft Sans Serif"/>
                <a:cs typeface="Microsoft Sans Serif"/>
              </a:rPr>
              <a:t>Integr</a:t>
            </a:r>
            <a:r>
              <a:rPr lang="hr-HR" sz="2400" spc="-90" err="1">
                <a:latin typeface="Microsoft Sans Serif"/>
                <a:cs typeface="Microsoft Sans Serif"/>
              </a:rPr>
              <a:t>ated</a:t>
            </a:r>
            <a:r>
              <a:rPr lang="hr-HR" sz="2400" spc="-90">
                <a:latin typeface="Microsoft Sans Serif"/>
                <a:cs typeface="Microsoft Sans Serif"/>
              </a:rPr>
              <a:t> National </a:t>
            </a:r>
            <a:r>
              <a:rPr lang="hr-HR" sz="2400" spc="-135">
                <a:latin typeface="Microsoft Sans Serif"/>
                <a:cs typeface="Microsoft Sans Serif"/>
              </a:rPr>
              <a:t>E</a:t>
            </a:r>
            <a:r>
              <a:rPr sz="2400" spc="-135" err="1">
                <a:latin typeface="Microsoft Sans Serif"/>
                <a:cs typeface="Microsoft Sans Serif"/>
              </a:rPr>
              <a:t>nerg</a:t>
            </a:r>
            <a:r>
              <a:rPr lang="hr-HR" sz="2400" spc="-135">
                <a:latin typeface="Microsoft Sans Serif"/>
                <a:cs typeface="Microsoft Sans Serif"/>
              </a:rPr>
              <a:t>y </a:t>
            </a:r>
            <a:r>
              <a:rPr lang="hr-HR" sz="2400" spc="-135" err="1">
                <a:latin typeface="Microsoft Sans Serif"/>
                <a:cs typeface="Microsoft Sans Serif"/>
              </a:rPr>
              <a:t>and</a:t>
            </a:r>
            <a:r>
              <a:rPr lang="hr-HR" sz="2400" spc="-135">
                <a:latin typeface="Microsoft Sans Serif"/>
                <a:cs typeface="Microsoft Sans Serif"/>
              </a:rPr>
              <a:t> </a:t>
            </a:r>
            <a:r>
              <a:rPr lang="hr-HR" sz="2400" spc="-135" err="1">
                <a:latin typeface="Microsoft Sans Serif"/>
                <a:cs typeface="Microsoft Sans Serif"/>
              </a:rPr>
              <a:t>Climate</a:t>
            </a:r>
            <a:r>
              <a:rPr lang="hr-HR" sz="2400" spc="-135">
                <a:latin typeface="Microsoft Sans Serif"/>
                <a:cs typeface="Microsoft Sans Serif"/>
              </a:rPr>
              <a:t> Plan</a:t>
            </a:r>
            <a:r>
              <a:rPr sz="2400" spc="5">
                <a:latin typeface="Microsoft Sans Serif"/>
                <a:cs typeface="Microsoft Sans Serif"/>
              </a:rPr>
              <a:t> </a:t>
            </a:r>
            <a:r>
              <a:rPr lang="hr-HR" sz="2400" spc="-75" err="1">
                <a:latin typeface="Microsoft Sans Serif"/>
                <a:cs typeface="Microsoft Sans Serif"/>
              </a:rPr>
              <a:t>until</a:t>
            </a:r>
            <a:r>
              <a:rPr lang="hr-HR" sz="2400" spc="-75">
                <a:latin typeface="Microsoft Sans Serif"/>
                <a:cs typeface="Microsoft Sans Serif"/>
              </a:rPr>
              <a:t> </a:t>
            </a:r>
            <a:r>
              <a:rPr sz="2400" spc="-60">
                <a:latin typeface="Microsoft Sans Serif"/>
                <a:cs typeface="Microsoft Sans Serif"/>
              </a:rPr>
              <a:t>2030:</a:t>
            </a:r>
            <a:endParaRPr sz="2400">
              <a:latin typeface="Microsoft Sans Serif"/>
              <a:cs typeface="Microsoft Sans Serif"/>
            </a:endParaRPr>
          </a:p>
        </p:txBody>
      </p:sp>
      <p:sp>
        <p:nvSpPr>
          <p:cNvPr id="12" name="object 12"/>
          <p:cNvSpPr txBox="1"/>
          <p:nvPr/>
        </p:nvSpPr>
        <p:spPr>
          <a:xfrm>
            <a:off x="2261616" y="4274820"/>
            <a:ext cx="2235835" cy="1579920"/>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a:solidFill>
                  <a:srgbClr val="1F4E79"/>
                </a:solidFill>
                <a:latin typeface="Calibri"/>
                <a:cs typeface="Calibri"/>
              </a:rPr>
              <a:t>50,3%</a:t>
            </a:r>
            <a:endParaRPr sz="2800">
              <a:latin typeface="Calibri"/>
              <a:cs typeface="Calibri"/>
            </a:endParaRPr>
          </a:p>
          <a:p>
            <a:pPr algn="ctr">
              <a:lnSpc>
                <a:spcPct val="100000"/>
              </a:lnSpc>
              <a:spcBef>
                <a:spcPts val="2250"/>
              </a:spcBef>
            </a:pPr>
            <a:r>
              <a:rPr lang="hr-HR" spc="-114" err="1">
                <a:latin typeface="Microsoft Sans Serif"/>
                <a:cs typeface="Microsoft Sans Serif"/>
              </a:rPr>
              <a:t>Share</a:t>
            </a:r>
            <a:r>
              <a:rPr lang="hr-HR" spc="-114">
                <a:latin typeface="Microsoft Sans Serif"/>
                <a:cs typeface="Microsoft Sans Serif"/>
              </a:rPr>
              <a:t> </a:t>
            </a:r>
            <a:r>
              <a:rPr lang="hr-HR" spc="-114" err="1">
                <a:latin typeface="Microsoft Sans Serif"/>
                <a:cs typeface="Microsoft Sans Serif"/>
              </a:rPr>
              <a:t>in</a:t>
            </a:r>
            <a:r>
              <a:rPr lang="hr-HR" spc="-114">
                <a:latin typeface="Microsoft Sans Serif"/>
                <a:cs typeface="Microsoft Sans Serif"/>
              </a:rPr>
              <a:t> total </a:t>
            </a:r>
            <a:r>
              <a:rPr lang="hr-HR" spc="-114" err="1">
                <a:latin typeface="Microsoft Sans Serif"/>
                <a:cs typeface="Microsoft Sans Serif"/>
              </a:rPr>
              <a:t>energy</a:t>
            </a:r>
            <a:r>
              <a:rPr lang="hr-HR" spc="-114">
                <a:latin typeface="Microsoft Sans Serif"/>
                <a:cs typeface="Microsoft Sans Serif"/>
              </a:rPr>
              <a:t> </a:t>
            </a:r>
            <a:r>
              <a:rPr lang="hr-HR" spc="-114" err="1">
                <a:latin typeface="Microsoft Sans Serif"/>
                <a:cs typeface="Microsoft Sans Serif"/>
              </a:rPr>
              <a:t>consumption</a:t>
            </a:r>
            <a:r>
              <a:rPr lang="hr-HR" spc="-114">
                <a:latin typeface="Microsoft Sans Serif"/>
                <a:cs typeface="Microsoft Sans Serif"/>
              </a:rPr>
              <a:t> </a:t>
            </a:r>
            <a:r>
              <a:rPr sz="1800" spc="15">
                <a:latin typeface="Microsoft Sans Serif"/>
                <a:cs typeface="Microsoft Sans Serif"/>
              </a:rPr>
              <a:t> </a:t>
            </a:r>
            <a:r>
              <a:rPr lang="hr-HR" sz="1800" spc="15" err="1">
                <a:latin typeface="Microsoft Sans Serif"/>
                <a:cs typeface="Microsoft Sans Serif"/>
              </a:rPr>
              <a:t>from</a:t>
            </a:r>
            <a:r>
              <a:rPr lang="hr-HR" sz="1800" spc="15">
                <a:latin typeface="Microsoft Sans Serif"/>
                <a:cs typeface="Microsoft Sans Serif"/>
              </a:rPr>
              <a:t> </a:t>
            </a:r>
            <a:r>
              <a:rPr lang="hr-HR" sz="1800" spc="15" err="1">
                <a:latin typeface="Microsoft Sans Serif"/>
                <a:cs typeface="Microsoft Sans Serif"/>
              </a:rPr>
              <a:t>renewable</a:t>
            </a:r>
            <a:r>
              <a:rPr lang="hr-HR" sz="1800" spc="15">
                <a:latin typeface="Microsoft Sans Serif"/>
                <a:cs typeface="Microsoft Sans Serif"/>
              </a:rPr>
              <a:t> </a:t>
            </a:r>
            <a:r>
              <a:rPr lang="hr-HR" sz="1800" spc="15" err="1">
                <a:latin typeface="Microsoft Sans Serif"/>
                <a:cs typeface="Microsoft Sans Serif"/>
              </a:rPr>
              <a:t>resources</a:t>
            </a:r>
            <a:endParaRPr sz="1800">
              <a:latin typeface="Microsoft Sans Serif"/>
              <a:cs typeface="Microsoft Sans Serif"/>
            </a:endParaRPr>
          </a:p>
        </p:txBody>
      </p:sp>
      <p:sp>
        <p:nvSpPr>
          <p:cNvPr id="13" name="object 13"/>
          <p:cNvSpPr txBox="1"/>
          <p:nvPr/>
        </p:nvSpPr>
        <p:spPr>
          <a:xfrm>
            <a:off x="4974335" y="4274820"/>
            <a:ext cx="2243455" cy="1579920"/>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a:solidFill>
                  <a:srgbClr val="1F4E79"/>
                </a:solidFill>
                <a:latin typeface="Calibri"/>
                <a:cs typeface="Calibri"/>
              </a:rPr>
              <a:t>2,4x</a:t>
            </a:r>
            <a:endParaRPr sz="2800">
              <a:latin typeface="Calibri"/>
              <a:cs typeface="Calibri"/>
            </a:endParaRPr>
          </a:p>
          <a:p>
            <a:pPr marL="92710" marR="87630" algn="ctr">
              <a:lnSpc>
                <a:spcPct val="100000"/>
              </a:lnSpc>
              <a:spcBef>
                <a:spcPts val="2250"/>
              </a:spcBef>
            </a:pPr>
            <a:r>
              <a:rPr lang="hr-HR" sz="1800" spc="-80">
                <a:latin typeface="Microsoft Sans Serif"/>
                <a:cs typeface="Microsoft Sans Serif"/>
              </a:rPr>
              <a:t>Production </a:t>
            </a:r>
            <a:r>
              <a:rPr lang="hr-HR" sz="1800" spc="-80" err="1">
                <a:latin typeface="Microsoft Sans Serif"/>
                <a:cs typeface="Microsoft Sans Serif"/>
              </a:rPr>
              <a:t>increase</a:t>
            </a:r>
            <a:r>
              <a:rPr sz="1800" spc="-5">
                <a:latin typeface="Microsoft Sans Serif"/>
                <a:cs typeface="Microsoft Sans Serif"/>
              </a:rPr>
              <a:t> </a:t>
            </a:r>
            <a:r>
              <a:rPr sz="1800" spc="-70">
                <a:latin typeface="Microsoft Sans Serif"/>
                <a:cs typeface="Microsoft Sans Serif"/>
              </a:rPr>
              <a:t>e</a:t>
            </a:r>
            <a:r>
              <a:rPr lang="hr-HR" sz="1800" spc="-70" err="1">
                <a:latin typeface="Microsoft Sans Serif"/>
                <a:cs typeface="Microsoft Sans Serif"/>
              </a:rPr>
              <a:t>lectricity</a:t>
            </a:r>
            <a:r>
              <a:rPr lang="hr-HR" sz="1800" spc="-70">
                <a:latin typeface="Microsoft Sans Serif"/>
                <a:cs typeface="Microsoft Sans Serif"/>
              </a:rPr>
              <a:t> </a:t>
            </a:r>
            <a:r>
              <a:rPr lang="hr-HR" sz="1800" spc="-70" err="1">
                <a:latin typeface="Microsoft Sans Serif"/>
                <a:cs typeface="Microsoft Sans Serif"/>
              </a:rPr>
              <a:t>from</a:t>
            </a:r>
            <a:r>
              <a:rPr lang="hr-HR" sz="1800" spc="-70">
                <a:latin typeface="Microsoft Sans Serif"/>
                <a:cs typeface="Microsoft Sans Serif"/>
              </a:rPr>
              <a:t> </a:t>
            </a:r>
            <a:r>
              <a:rPr sz="1800" spc="-120" err="1">
                <a:latin typeface="Microsoft Sans Serif"/>
                <a:cs typeface="Microsoft Sans Serif"/>
              </a:rPr>
              <a:t>biomas</a:t>
            </a:r>
            <a:r>
              <a:rPr lang="hr-HR" sz="1800" spc="-120">
                <a:latin typeface="Microsoft Sans Serif"/>
                <a:cs typeface="Microsoft Sans Serif"/>
              </a:rPr>
              <a:t>s</a:t>
            </a:r>
            <a:endParaRPr sz="1800">
              <a:latin typeface="Microsoft Sans Serif"/>
              <a:cs typeface="Microsoft Sans Serif"/>
            </a:endParaRPr>
          </a:p>
        </p:txBody>
      </p:sp>
      <p:sp>
        <p:nvSpPr>
          <p:cNvPr id="14" name="object 14"/>
          <p:cNvSpPr txBox="1"/>
          <p:nvPr/>
        </p:nvSpPr>
        <p:spPr>
          <a:xfrm>
            <a:off x="7665719" y="4274820"/>
            <a:ext cx="2243455" cy="1302921"/>
          </a:xfrm>
          <a:prstGeom prst="rect">
            <a:avLst/>
          </a:prstGeom>
          <a:solidFill>
            <a:srgbClr val="F1F1F1"/>
          </a:solidFill>
          <a:ln w="9144">
            <a:solidFill>
              <a:srgbClr val="006FC0"/>
            </a:solidFill>
          </a:ln>
        </p:spPr>
        <p:txBody>
          <a:bodyPr vert="horz" wrap="square" lIns="0" tIns="22860" rIns="0" bIns="0" rtlCol="0">
            <a:spAutoFit/>
          </a:bodyPr>
          <a:lstStyle/>
          <a:p>
            <a:pPr algn="ctr">
              <a:lnSpc>
                <a:spcPct val="100000"/>
              </a:lnSpc>
              <a:spcBef>
                <a:spcPts val="180"/>
              </a:spcBef>
            </a:pPr>
            <a:r>
              <a:rPr sz="2800" b="1" spc="-10">
                <a:solidFill>
                  <a:srgbClr val="1F4E79"/>
                </a:solidFill>
                <a:latin typeface="Calibri"/>
                <a:cs typeface="Calibri"/>
              </a:rPr>
              <a:t>2,3x</a:t>
            </a:r>
            <a:endParaRPr sz="2800">
              <a:latin typeface="Calibri"/>
              <a:cs typeface="Calibri"/>
            </a:endParaRPr>
          </a:p>
          <a:p>
            <a:pPr algn="ctr">
              <a:lnSpc>
                <a:spcPct val="100000"/>
              </a:lnSpc>
              <a:spcBef>
                <a:spcPts val="2250"/>
              </a:spcBef>
            </a:pPr>
            <a:r>
              <a:rPr lang="hr-HR" sz="1800" spc="-80" err="1">
                <a:latin typeface="Microsoft Sans Serif"/>
                <a:cs typeface="Microsoft Sans Serif"/>
              </a:rPr>
              <a:t>Increase</a:t>
            </a:r>
            <a:r>
              <a:rPr lang="hr-HR" sz="1800" spc="-80">
                <a:latin typeface="Microsoft Sans Serif"/>
                <a:cs typeface="Microsoft Sans Serif"/>
              </a:rPr>
              <a:t> </a:t>
            </a:r>
            <a:r>
              <a:rPr lang="hr-HR" sz="1800" spc="-80" err="1">
                <a:latin typeface="Microsoft Sans Serif"/>
                <a:cs typeface="Microsoft Sans Serif"/>
              </a:rPr>
              <a:t>in</a:t>
            </a:r>
            <a:r>
              <a:rPr lang="hr-HR" sz="1800" spc="-80">
                <a:latin typeface="Microsoft Sans Serif"/>
                <a:cs typeface="Microsoft Sans Serif"/>
              </a:rPr>
              <a:t> </a:t>
            </a:r>
            <a:r>
              <a:rPr lang="hr-HR" sz="1800" spc="-80" err="1">
                <a:latin typeface="Microsoft Sans Serif"/>
                <a:cs typeface="Microsoft Sans Serif"/>
              </a:rPr>
              <a:t>usage</a:t>
            </a:r>
            <a:r>
              <a:rPr lang="hr-HR" sz="1800" spc="-80">
                <a:latin typeface="Microsoft Sans Serif"/>
                <a:cs typeface="Microsoft Sans Serif"/>
              </a:rPr>
              <a:t> </a:t>
            </a:r>
            <a:r>
              <a:rPr lang="hr-HR" sz="1800" spc="-80" err="1">
                <a:latin typeface="Microsoft Sans Serif"/>
                <a:cs typeface="Microsoft Sans Serif"/>
              </a:rPr>
              <a:t>of</a:t>
            </a:r>
            <a:r>
              <a:rPr lang="hr-HR" sz="1800" spc="-80">
                <a:latin typeface="Microsoft Sans Serif"/>
                <a:cs typeface="Microsoft Sans Serif"/>
              </a:rPr>
              <a:t> transport </a:t>
            </a:r>
            <a:r>
              <a:rPr lang="hr-HR" sz="1800" spc="-80" err="1">
                <a:latin typeface="Microsoft Sans Serif"/>
                <a:cs typeface="Microsoft Sans Serif"/>
              </a:rPr>
              <a:t>biofuels</a:t>
            </a:r>
            <a:r>
              <a:rPr lang="hr-HR" sz="1800" spc="-80">
                <a:latin typeface="Microsoft Sans Serif"/>
                <a:cs typeface="Microsoft Sans Serif"/>
              </a:rPr>
              <a:t> </a:t>
            </a:r>
            <a:endParaRPr sz="1800">
              <a:latin typeface="Microsoft Sans Serif"/>
              <a:cs typeface="Microsoft Sans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53043" y="0"/>
            <a:ext cx="3839210" cy="6858000"/>
            <a:chOff x="8353043" y="0"/>
            <a:chExt cx="3839210" cy="6858000"/>
          </a:xfrm>
        </p:grpSpPr>
        <p:sp>
          <p:nvSpPr>
            <p:cNvPr id="3" name="object 3"/>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pic>
          <p:nvPicPr>
            <p:cNvPr id="5" name="object 5"/>
            <p:cNvPicPr/>
            <p:nvPr/>
          </p:nvPicPr>
          <p:blipFill>
            <a:blip r:embed="rId2" cstate="print"/>
            <a:stretch>
              <a:fillRect/>
            </a:stretch>
          </p:blipFill>
          <p:spPr>
            <a:xfrm>
              <a:off x="9999261" y="2091531"/>
              <a:ext cx="226474" cy="190697"/>
            </a:xfrm>
            <a:prstGeom prst="rect">
              <a:avLst/>
            </a:prstGeom>
          </p:spPr>
        </p:pic>
      </p:grpSp>
      <p:sp>
        <p:nvSpPr>
          <p:cNvPr id="6" name="object 6"/>
          <p:cNvSpPr txBox="1">
            <a:spLocks noGrp="1"/>
          </p:cNvSpPr>
          <p:nvPr>
            <p:ph type="title"/>
          </p:nvPr>
        </p:nvSpPr>
        <p:spPr>
          <a:xfrm>
            <a:off x="609600" y="934272"/>
            <a:ext cx="8478520" cy="505908"/>
          </a:xfrm>
          <a:prstGeom prst="rect">
            <a:avLst/>
          </a:prstGeom>
        </p:spPr>
        <p:txBody>
          <a:bodyPr vert="horz" wrap="square" lIns="0" tIns="13335" rIns="0" bIns="0" rtlCol="0">
            <a:spAutoFit/>
          </a:bodyPr>
          <a:lstStyle/>
          <a:p>
            <a:pPr marL="12700">
              <a:lnSpc>
                <a:spcPct val="100000"/>
              </a:lnSpc>
              <a:spcBef>
                <a:spcPts val="105"/>
              </a:spcBef>
            </a:pPr>
            <a:r>
              <a:rPr lang="hr-HR" sz="3200">
                <a:solidFill>
                  <a:srgbClr val="1F3863"/>
                </a:solidFill>
              </a:rPr>
              <a:t>Bioeconomy </a:t>
            </a:r>
            <a:r>
              <a:rPr lang="hr-HR" sz="3200" err="1">
                <a:solidFill>
                  <a:srgbClr val="1F3863"/>
                </a:solidFill>
              </a:rPr>
              <a:t>sectors</a:t>
            </a:r>
            <a:r>
              <a:rPr sz="3200">
                <a:solidFill>
                  <a:srgbClr val="1F3863"/>
                </a:solidFill>
              </a:rPr>
              <a:t>: </a:t>
            </a:r>
            <a:r>
              <a:rPr lang="hr-HR" sz="3200" err="1">
                <a:solidFill>
                  <a:srgbClr val="1F3863"/>
                </a:solidFill>
              </a:rPr>
              <a:t>research</a:t>
            </a:r>
            <a:r>
              <a:rPr lang="hr-HR" sz="3200">
                <a:solidFill>
                  <a:srgbClr val="1F3863"/>
                </a:solidFill>
              </a:rPr>
              <a:t> </a:t>
            </a:r>
            <a:r>
              <a:rPr lang="hr-HR" sz="3200" err="1">
                <a:solidFill>
                  <a:srgbClr val="1F3863"/>
                </a:solidFill>
              </a:rPr>
              <a:t>and</a:t>
            </a:r>
            <a:r>
              <a:rPr lang="hr-HR" sz="3200">
                <a:solidFill>
                  <a:srgbClr val="1F3863"/>
                </a:solidFill>
              </a:rPr>
              <a:t> </a:t>
            </a:r>
            <a:r>
              <a:rPr lang="hr-HR" sz="3200" err="1">
                <a:solidFill>
                  <a:srgbClr val="1F3863"/>
                </a:solidFill>
              </a:rPr>
              <a:t>innovation</a:t>
            </a:r>
            <a:endParaRPr sz="3200"/>
          </a:p>
        </p:txBody>
      </p:sp>
      <p:sp>
        <p:nvSpPr>
          <p:cNvPr id="7" name="object 7"/>
          <p:cNvSpPr txBox="1"/>
          <p:nvPr/>
        </p:nvSpPr>
        <p:spPr>
          <a:xfrm>
            <a:off x="899133" y="2089086"/>
            <a:ext cx="7133609" cy="2321789"/>
          </a:xfrm>
          <a:prstGeom prst="rect">
            <a:avLst/>
          </a:prstGeom>
        </p:spPr>
        <p:txBody>
          <a:bodyPr vert="horz" wrap="square" lIns="0" tIns="165735" rIns="0" bIns="0" rtlCol="0">
            <a:spAutoFit/>
          </a:bodyPr>
          <a:lstStyle/>
          <a:p>
            <a:pPr marL="241300" indent="-228600">
              <a:lnSpc>
                <a:spcPct val="100000"/>
              </a:lnSpc>
              <a:spcBef>
                <a:spcPts val="1305"/>
              </a:spcBef>
              <a:buChar char="-"/>
              <a:tabLst>
                <a:tab pos="241300" algn="l"/>
              </a:tabLst>
            </a:pPr>
            <a:r>
              <a:rPr lang="hr-HR" sz="2400">
                <a:latin typeface="Microsoft Sans Serif"/>
                <a:cs typeface="Microsoft Sans Serif"/>
              </a:rPr>
              <a:t>I</a:t>
            </a:r>
            <a:r>
              <a:rPr sz="2400" err="1">
                <a:latin typeface="Microsoft Sans Serif"/>
                <a:cs typeface="Microsoft Sans Serif"/>
              </a:rPr>
              <a:t>nten</a:t>
            </a:r>
            <a:r>
              <a:rPr lang="hr-HR" sz="2400">
                <a:latin typeface="Microsoft Sans Serif"/>
                <a:cs typeface="Microsoft Sans Serif"/>
              </a:rPr>
              <a:t>sive </a:t>
            </a:r>
            <a:r>
              <a:rPr lang="hr-HR" sz="2400" err="1">
                <a:latin typeface="Microsoft Sans Serif"/>
                <a:cs typeface="Microsoft Sans Serif"/>
              </a:rPr>
              <a:t>research</a:t>
            </a:r>
            <a:r>
              <a:rPr lang="hr-HR" sz="2400">
                <a:latin typeface="Microsoft Sans Serif"/>
                <a:cs typeface="Microsoft Sans Serif"/>
              </a:rPr>
              <a:t> </a:t>
            </a:r>
            <a:r>
              <a:rPr lang="hr-HR" sz="2400" err="1">
                <a:latin typeface="Microsoft Sans Serif"/>
                <a:cs typeface="Microsoft Sans Serif"/>
              </a:rPr>
              <a:t>activity</a:t>
            </a:r>
            <a:endParaRPr sz="2400">
              <a:latin typeface="Microsoft Sans Serif"/>
              <a:cs typeface="Microsoft Sans Serif"/>
            </a:endParaRPr>
          </a:p>
          <a:p>
            <a:pPr marL="241300" marR="5080" indent="-228600">
              <a:lnSpc>
                <a:spcPct val="100000"/>
              </a:lnSpc>
              <a:spcBef>
                <a:spcPts val="1205"/>
              </a:spcBef>
              <a:buChar char="-"/>
              <a:tabLst>
                <a:tab pos="240665" algn="l"/>
                <a:tab pos="241300" algn="l"/>
                <a:tab pos="1818639" algn="l"/>
                <a:tab pos="2190115" algn="l"/>
                <a:tab pos="3582035" algn="l"/>
                <a:tab pos="4589780" algn="l"/>
                <a:tab pos="5601335" algn="l"/>
                <a:tab pos="6648450" algn="l"/>
              </a:tabLst>
            </a:pPr>
            <a:r>
              <a:rPr lang="hr-HR" sz="2400" err="1">
                <a:latin typeface="Microsoft Sans Serif"/>
                <a:cs typeface="Microsoft Sans Serif"/>
              </a:rPr>
              <a:t>Financing</a:t>
            </a:r>
            <a:r>
              <a:rPr lang="hr-HR" sz="2400">
                <a:latin typeface="Microsoft Sans Serif"/>
                <a:cs typeface="Microsoft Sans Serif"/>
              </a:rPr>
              <a:t> </a:t>
            </a:r>
            <a:r>
              <a:rPr lang="hr-HR" sz="2400" err="1">
                <a:latin typeface="Microsoft Sans Serif"/>
                <a:cs typeface="Microsoft Sans Serif"/>
              </a:rPr>
              <a:t>through</a:t>
            </a:r>
            <a:r>
              <a:rPr lang="hr-HR" sz="2400">
                <a:latin typeface="Microsoft Sans Serif"/>
                <a:cs typeface="Microsoft Sans Serif"/>
              </a:rPr>
              <a:t> </a:t>
            </a:r>
            <a:r>
              <a:rPr lang="hr-HR" sz="2400" err="1">
                <a:latin typeface="Microsoft Sans Serif"/>
                <a:cs typeface="Microsoft Sans Serif"/>
              </a:rPr>
              <a:t>Horizon</a:t>
            </a:r>
            <a:r>
              <a:rPr lang="hr-HR" sz="2400">
                <a:latin typeface="Microsoft Sans Serif"/>
                <a:cs typeface="Microsoft Sans Serif"/>
              </a:rPr>
              <a:t> Europe, </a:t>
            </a:r>
            <a:r>
              <a:rPr lang="hr-HR" sz="2400" err="1">
                <a:latin typeface="Microsoft Sans Serif"/>
                <a:cs typeface="Microsoft Sans Serif"/>
              </a:rPr>
              <a:t>smaller</a:t>
            </a:r>
            <a:r>
              <a:rPr lang="hr-HR" sz="2400">
                <a:latin typeface="Microsoft Sans Serif"/>
                <a:cs typeface="Microsoft Sans Serif"/>
              </a:rPr>
              <a:t> </a:t>
            </a:r>
            <a:r>
              <a:rPr lang="hr-HR" sz="2400" err="1">
                <a:latin typeface="Microsoft Sans Serif"/>
                <a:cs typeface="Microsoft Sans Serif"/>
              </a:rPr>
              <a:t>portion</a:t>
            </a:r>
            <a:r>
              <a:rPr lang="hr-HR" sz="2400">
                <a:latin typeface="Microsoft Sans Serif"/>
                <a:cs typeface="Microsoft Sans Serif"/>
              </a:rPr>
              <a:t> </a:t>
            </a:r>
            <a:r>
              <a:rPr lang="hr-HR" sz="2400" err="1">
                <a:latin typeface="Microsoft Sans Serif"/>
                <a:cs typeface="Microsoft Sans Serif"/>
              </a:rPr>
              <a:t>through</a:t>
            </a:r>
            <a:r>
              <a:rPr lang="hr-HR" sz="2400">
                <a:latin typeface="Microsoft Sans Serif"/>
                <a:cs typeface="Microsoft Sans Serif"/>
              </a:rPr>
              <a:t> </a:t>
            </a:r>
            <a:r>
              <a:rPr lang="hr-HR" sz="2400" err="1">
                <a:latin typeface="Microsoft Sans Serif"/>
                <a:cs typeface="Microsoft Sans Serif"/>
              </a:rPr>
              <a:t>Competence</a:t>
            </a:r>
            <a:r>
              <a:rPr lang="hr-HR" sz="2400">
                <a:latin typeface="Microsoft Sans Serif"/>
                <a:cs typeface="Microsoft Sans Serif"/>
              </a:rPr>
              <a:t> </a:t>
            </a:r>
            <a:r>
              <a:rPr lang="hr-HR" sz="2400" err="1">
                <a:latin typeface="Microsoft Sans Serif"/>
                <a:cs typeface="Microsoft Sans Serif"/>
              </a:rPr>
              <a:t>and</a:t>
            </a:r>
            <a:r>
              <a:rPr lang="hr-HR" sz="2400">
                <a:latin typeface="Microsoft Sans Serif"/>
                <a:cs typeface="Microsoft Sans Serif"/>
              </a:rPr>
              <a:t> </a:t>
            </a:r>
            <a:r>
              <a:rPr lang="hr-HR" sz="2400" err="1">
                <a:latin typeface="Microsoft Sans Serif"/>
                <a:cs typeface="Microsoft Sans Serif"/>
              </a:rPr>
              <a:t>Cohesion</a:t>
            </a:r>
            <a:r>
              <a:rPr lang="hr-HR" sz="2400">
                <a:latin typeface="Microsoft Sans Serif"/>
                <a:cs typeface="Microsoft Sans Serif"/>
              </a:rPr>
              <a:t> </a:t>
            </a:r>
            <a:r>
              <a:rPr lang="hr-HR" sz="2400" err="1">
                <a:latin typeface="Microsoft Sans Serif"/>
                <a:cs typeface="Microsoft Sans Serif"/>
              </a:rPr>
              <a:t>Programme</a:t>
            </a:r>
            <a:endParaRPr sz="2400">
              <a:latin typeface="Microsoft Sans Serif"/>
              <a:cs typeface="Microsoft Sans Serif"/>
            </a:endParaRPr>
          </a:p>
          <a:p>
            <a:pPr marL="241300" indent="-228600">
              <a:lnSpc>
                <a:spcPct val="100000"/>
              </a:lnSpc>
              <a:spcBef>
                <a:spcPts val="1200"/>
              </a:spcBef>
              <a:buChar char="-"/>
              <a:tabLst>
                <a:tab pos="241300" algn="l"/>
                <a:tab pos="1405255" algn="l"/>
                <a:tab pos="2766695" algn="l"/>
                <a:tab pos="3209925" algn="l"/>
                <a:tab pos="4546600" algn="l"/>
                <a:tab pos="5090795" algn="l"/>
                <a:tab pos="5788660" algn="l"/>
              </a:tabLst>
            </a:pPr>
            <a:r>
              <a:rPr lang="hr-HR" sz="2400">
                <a:latin typeface="Microsoft Sans Serif"/>
                <a:cs typeface="Microsoft Sans Serif"/>
              </a:rPr>
              <a:t>S</a:t>
            </a:r>
            <a:r>
              <a:rPr sz="2400" err="1">
                <a:latin typeface="Microsoft Sans Serif"/>
                <a:cs typeface="Microsoft Sans Serif"/>
              </a:rPr>
              <a:t>tud</a:t>
            </a:r>
            <a:r>
              <a:rPr lang="hr-HR" sz="2400">
                <a:latin typeface="Microsoft Sans Serif"/>
                <a:cs typeface="Microsoft Sans Serif"/>
              </a:rPr>
              <a:t>y </a:t>
            </a:r>
            <a:r>
              <a:rPr lang="hr-HR" sz="2400" err="1">
                <a:latin typeface="Microsoft Sans Serif"/>
                <a:cs typeface="Microsoft Sans Serif"/>
              </a:rPr>
              <a:t>programmes</a:t>
            </a:r>
            <a:r>
              <a:rPr lang="hr-HR" sz="2400">
                <a:latin typeface="Microsoft Sans Serif"/>
                <a:cs typeface="Microsoft Sans Serif"/>
              </a:rPr>
              <a:t> </a:t>
            </a:r>
            <a:r>
              <a:rPr lang="hr-HR" sz="2400" err="1">
                <a:latin typeface="Microsoft Sans Serif"/>
                <a:cs typeface="Microsoft Sans Serif"/>
              </a:rPr>
              <a:t>or</a:t>
            </a:r>
            <a:r>
              <a:rPr lang="hr-HR" sz="2400">
                <a:latin typeface="Microsoft Sans Serif"/>
                <a:cs typeface="Microsoft Sans Serif"/>
              </a:rPr>
              <a:t> </a:t>
            </a:r>
            <a:r>
              <a:rPr lang="hr-HR" sz="2400" err="1">
                <a:latin typeface="Microsoft Sans Serif"/>
                <a:cs typeface="Microsoft Sans Serif"/>
              </a:rPr>
              <a:t>subjects</a:t>
            </a:r>
            <a:r>
              <a:rPr lang="hr-HR" sz="2400">
                <a:latin typeface="Microsoft Sans Serif"/>
                <a:cs typeface="Microsoft Sans Serif"/>
              </a:rPr>
              <a:t> on </a:t>
            </a:r>
            <a:r>
              <a:rPr lang="hr-HR" sz="2400" err="1">
                <a:latin typeface="Microsoft Sans Serif"/>
                <a:cs typeface="Microsoft Sans Serif"/>
              </a:rPr>
              <a:t>several</a:t>
            </a:r>
            <a:r>
              <a:rPr lang="hr-HR" sz="2400">
                <a:latin typeface="Microsoft Sans Serif"/>
                <a:cs typeface="Microsoft Sans Serif"/>
              </a:rPr>
              <a:t> Croatian </a:t>
            </a:r>
            <a:r>
              <a:rPr lang="hr-HR" sz="2400" err="1">
                <a:latin typeface="Microsoft Sans Serif"/>
                <a:cs typeface="Microsoft Sans Serif"/>
              </a:rPr>
              <a:t>faculties</a:t>
            </a:r>
            <a:endParaRPr sz="2400">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466344"/>
            <a:ext cx="6346697" cy="443070"/>
          </a:xfrm>
          <a:prstGeom prst="rect">
            <a:avLst/>
          </a:prstGeom>
        </p:spPr>
        <p:txBody>
          <a:bodyPr vert="horz" wrap="square" lIns="0" tIns="12065" rIns="0" bIns="0" rtlCol="0">
            <a:spAutoFit/>
          </a:bodyPr>
          <a:lstStyle/>
          <a:p>
            <a:pPr marL="263525">
              <a:lnSpc>
                <a:spcPct val="100000"/>
              </a:lnSpc>
              <a:spcBef>
                <a:spcPts val="95"/>
              </a:spcBef>
            </a:pPr>
            <a:r>
              <a:rPr spc="-135"/>
              <a:t>S</a:t>
            </a:r>
            <a:r>
              <a:rPr spc="-245"/>
              <a:t>W</a:t>
            </a:r>
            <a:r>
              <a:rPr spc="-85"/>
              <a:t>O</a:t>
            </a:r>
            <a:r>
              <a:rPr spc="-490"/>
              <a:t>T</a:t>
            </a:r>
            <a:r>
              <a:rPr spc="40"/>
              <a:t> </a:t>
            </a:r>
            <a:r>
              <a:rPr spc="-125"/>
              <a:t>an</a:t>
            </a:r>
            <a:r>
              <a:rPr spc="-120"/>
              <a:t>a</a:t>
            </a:r>
            <a:r>
              <a:rPr spc="-60"/>
              <a:t>l</a:t>
            </a:r>
            <a:r>
              <a:rPr lang="hr-HR" spc="-60" err="1"/>
              <a:t>ysis</a:t>
            </a:r>
            <a:r>
              <a:rPr lang="hr-HR" spc="-60"/>
              <a:t> </a:t>
            </a:r>
            <a:r>
              <a:rPr lang="hr-HR" spc="-60" err="1"/>
              <a:t>of</a:t>
            </a:r>
            <a:r>
              <a:rPr lang="hr-HR" spc="-60"/>
              <a:t> Croatian bioeconomy</a:t>
            </a:r>
            <a:endParaRPr spc="-15"/>
          </a:p>
        </p:txBody>
      </p:sp>
      <p:pic>
        <p:nvPicPr>
          <p:cNvPr id="16" name="Slika 15">
            <a:extLst>
              <a:ext uri="{FF2B5EF4-FFF2-40B4-BE49-F238E27FC236}">
                <a16:creationId xmlns:a16="http://schemas.microsoft.com/office/drawing/2014/main" id="{45CD5DA3-CA05-D5FF-4C17-145B01CE36D7}"/>
              </a:ext>
            </a:extLst>
          </p:cNvPr>
          <p:cNvPicPr>
            <a:picLocks noChangeAspect="1"/>
          </p:cNvPicPr>
          <p:nvPr/>
        </p:nvPicPr>
        <p:blipFill>
          <a:blip r:embed="rId2"/>
          <a:stretch>
            <a:fillRect/>
          </a:stretch>
        </p:blipFill>
        <p:spPr>
          <a:xfrm>
            <a:off x="1600200" y="1426464"/>
            <a:ext cx="4038599" cy="2364551"/>
          </a:xfrm>
          <a:prstGeom prst="rect">
            <a:avLst/>
          </a:prstGeom>
        </p:spPr>
      </p:pic>
      <p:pic>
        <p:nvPicPr>
          <p:cNvPr id="18" name="Slika 17">
            <a:extLst>
              <a:ext uri="{FF2B5EF4-FFF2-40B4-BE49-F238E27FC236}">
                <a16:creationId xmlns:a16="http://schemas.microsoft.com/office/drawing/2014/main" id="{DC9E94BD-07FD-46C4-767F-BEC549ADDE6B}"/>
              </a:ext>
            </a:extLst>
          </p:cNvPr>
          <p:cNvPicPr>
            <a:picLocks noChangeAspect="1"/>
          </p:cNvPicPr>
          <p:nvPr/>
        </p:nvPicPr>
        <p:blipFill>
          <a:blip r:embed="rId3"/>
          <a:stretch>
            <a:fillRect/>
          </a:stretch>
        </p:blipFill>
        <p:spPr>
          <a:xfrm>
            <a:off x="6248400" y="1427861"/>
            <a:ext cx="4038600" cy="2363154"/>
          </a:xfrm>
          <a:prstGeom prst="rect">
            <a:avLst/>
          </a:prstGeom>
        </p:spPr>
      </p:pic>
      <p:pic>
        <p:nvPicPr>
          <p:cNvPr id="20" name="Slika 19">
            <a:extLst>
              <a:ext uri="{FF2B5EF4-FFF2-40B4-BE49-F238E27FC236}">
                <a16:creationId xmlns:a16="http://schemas.microsoft.com/office/drawing/2014/main" id="{82D2B228-41AF-3531-0A63-545661A8E15E}"/>
              </a:ext>
            </a:extLst>
          </p:cNvPr>
          <p:cNvPicPr>
            <a:picLocks noChangeAspect="1"/>
          </p:cNvPicPr>
          <p:nvPr/>
        </p:nvPicPr>
        <p:blipFill>
          <a:blip r:embed="rId4"/>
          <a:stretch>
            <a:fillRect/>
          </a:stretch>
        </p:blipFill>
        <p:spPr>
          <a:xfrm>
            <a:off x="1600200" y="3962400"/>
            <a:ext cx="4138098" cy="2438400"/>
          </a:xfrm>
          <a:prstGeom prst="rect">
            <a:avLst/>
          </a:prstGeom>
        </p:spPr>
      </p:pic>
      <p:pic>
        <p:nvPicPr>
          <p:cNvPr id="22" name="Slika 21">
            <a:extLst>
              <a:ext uri="{FF2B5EF4-FFF2-40B4-BE49-F238E27FC236}">
                <a16:creationId xmlns:a16="http://schemas.microsoft.com/office/drawing/2014/main" id="{3648D65B-2578-8292-09F7-3DF325DB73D8}"/>
              </a:ext>
            </a:extLst>
          </p:cNvPr>
          <p:cNvPicPr>
            <a:picLocks noChangeAspect="1"/>
          </p:cNvPicPr>
          <p:nvPr/>
        </p:nvPicPr>
        <p:blipFill>
          <a:blip r:embed="rId5"/>
          <a:stretch>
            <a:fillRect/>
          </a:stretch>
        </p:blipFill>
        <p:spPr>
          <a:xfrm>
            <a:off x="6215702" y="3944112"/>
            <a:ext cx="4142798" cy="24475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3490" y="690448"/>
            <a:ext cx="2708910" cy="566822"/>
          </a:xfrm>
          <a:prstGeom prst="rect">
            <a:avLst/>
          </a:prstGeom>
        </p:spPr>
        <p:txBody>
          <a:bodyPr vert="horz" wrap="square" lIns="0" tIns="12700" rIns="0" bIns="0" rtlCol="0">
            <a:spAutoFit/>
          </a:bodyPr>
          <a:lstStyle/>
          <a:p>
            <a:pPr marL="12700">
              <a:lnSpc>
                <a:spcPct val="100000"/>
              </a:lnSpc>
              <a:spcBef>
                <a:spcPts val="100"/>
              </a:spcBef>
            </a:pPr>
            <a:r>
              <a:rPr lang="hr-HR" sz="3600" spc="-150">
                <a:solidFill>
                  <a:srgbClr val="1F3863"/>
                </a:solidFill>
                <a:latin typeface="Arial" panose="020B0604020202020204" pitchFamily="34" charset="0"/>
                <a:cs typeface="Arial" panose="020B0604020202020204" pitchFamily="34" charset="0"/>
              </a:rPr>
              <a:t>CONTENTS</a:t>
            </a:r>
            <a:endParaRPr lang="hr-HR" sz="3600" spc="-150">
              <a:latin typeface="Arial" panose="020B0604020202020204" pitchFamily="34" charset="0"/>
              <a:cs typeface="Arial" panose="020B0604020202020204" pitchFamily="34" charset="0"/>
            </a:endParaRPr>
          </a:p>
        </p:txBody>
      </p:sp>
      <p:pic>
        <p:nvPicPr>
          <p:cNvPr id="16" name="Slika 15" descr="Slika na kojoj se prikazuje u dvorani, zgrada s uredima , računalo, zid&#10;&#10;Opis je automatski generiran">
            <a:extLst>
              <a:ext uri="{FF2B5EF4-FFF2-40B4-BE49-F238E27FC236}">
                <a16:creationId xmlns:a16="http://schemas.microsoft.com/office/drawing/2014/main" id="{24CAF1AC-5AD5-9DE5-B49A-9F1F0067C15B}"/>
              </a:ext>
            </a:extLst>
          </p:cNvPr>
          <p:cNvPicPr>
            <a:picLocks noChangeAspect="1"/>
          </p:cNvPicPr>
          <p:nvPr/>
        </p:nvPicPr>
        <p:blipFill>
          <a:blip r:embed="rId2"/>
          <a:stretch>
            <a:fillRect/>
          </a:stretch>
        </p:blipFill>
        <p:spPr>
          <a:xfrm>
            <a:off x="1879682" y="1492883"/>
            <a:ext cx="4140118" cy="2157093"/>
          </a:xfrm>
          <a:prstGeom prst="rect">
            <a:avLst/>
          </a:prstGeom>
        </p:spPr>
      </p:pic>
      <p:pic>
        <p:nvPicPr>
          <p:cNvPr id="18" name="Slika 17" descr="Slika na kojoj se prikazuje tekst, snimka zaslona, dijagram, radnja&#10;&#10;Opis je automatski generiran">
            <a:extLst>
              <a:ext uri="{FF2B5EF4-FFF2-40B4-BE49-F238E27FC236}">
                <a16:creationId xmlns:a16="http://schemas.microsoft.com/office/drawing/2014/main" id="{FEA249A2-F047-F9E9-63AF-0D0A9867395C}"/>
              </a:ext>
            </a:extLst>
          </p:cNvPr>
          <p:cNvPicPr>
            <a:picLocks noChangeAspect="1"/>
          </p:cNvPicPr>
          <p:nvPr/>
        </p:nvPicPr>
        <p:blipFill>
          <a:blip r:embed="rId3"/>
          <a:stretch>
            <a:fillRect/>
          </a:stretch>
        </p:blipFill>
        <p:spPr>
          <a:xfrm>
            <a:off x="6188455" y="1510737"/>
            <a:ext cx="4179690" cy="2139239"/>
          </a:xfrm>
          <a:prstGeom prst="rect">
            <a:avLst/>
          </a:prstGeom>
        </p:spPr>
      </p:pic>
      <p:pic>
        <p:nvPicPr>
          <p:cNvPr id="22" name="Slika 21" descr="Slika na kojoj se prikazuje tekst, rukopis, Font, dizajn&#10;&#10;Opis je automatski generiran">
            <a:extLst>
              <a:ext uri="{FF2B5EF4-FFF2-40B4-BE49-F238E27FC236}">
                <a16:creationId xmlns:a16="http://schemas.microsoft.com/office/drawing/2014/main" id="{E4460ED5-1FCB-E4E0-4FFC-2D35FBFE5FD9}"/>
              </a:ext>
            </a:extLst>
          </p:cNvPr>
          <p:cNvPicPr>
            <a:picLocks noChangeAspect="1"/>
          </p:cNvPicPr>
          <p:nvPr/>
        </p:nvPicPr>
        <p:blipFill>
          <a:blip r:embed="rId4"/>
          <a:stretch>
            <a:fillRect/>
          </a:stretch>
        </p:blipFill>
        <p:spPr>
          <a:xfrm>
            <a:off x="6259447" y="3987439"/>
            <a:ext cx="4108698" cy="2139240"/>
          </a:xfrm>
          <a:prstGeom prst="rect">
            <a:avLst/>
          </a:prstGeom>
        </p:spPr>
      </p:pic>
      <p:pic>
        <p:nvPicPr>
          <p:cNvPr id="4" name="Slika 3">
            <a:extLst>
              <a:ext uri="{FF2B5EF4-FFF2-40B4-BE49-F238E27FC236}">
                <a16:creationId xmlns:a16="http://schemas.microsoft.com/office/drawing/2014/main" id="{8B0A0D93-39D8-7FF3-4A76-E18C8D550758}"/>
              </a:ext>
            </a:extLst>
          </p:cNvPr>
          <p:cNvPicPr>
            <a:picLocks noChangeAspect="1"/>
          </p:cNvPicPr>
          <p:nvPr/>
        </p:nvPicPr>
        <p:blipFill>
          <a:blip r:embed="rId5"/>
          <a:stretch>
            <a:fillRect/>
          </a:stretch>
        </p:blipFill>
        <p:spPr>
          <a:xfrm>
            <a:off x="2015613" y="3987439"/>
            <a:ext cx="3916941" cy="19707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8" y="690448"/>
            <a:ext cx="5255262" cy="566822"/>
          </a:xfrm>
          <a:prstGeom prst="rect">
            <a:avLst/>
          </a:prstGeom>
        </p:spPr>
        <p:txBody>
          <a:bodyPr vert="horz" wrap="square" lIns="0" tIns="12700" rIns="0" bIns="0" rtlCol="0">
            <a:spAutoFit/>
          </a:bodyPr>
          <a:lstStyle/>
          <a:p>
            <a:pPr marL="12700">
              <a:lnSpc>
                <a:spcPct val="100000"/>
              </a:lnSpc>
              <a:spcBef>
                <a:spcPts val="100"/>
              </a:spcBef>
            </a:pPr>
            <a:r>
              <a:rPr sz="3600" err="1">
                <a:solidFill>
                  <a:srgbClr val="1F3863"/>
                </a:solidFill>
              </a:rPr>
              <a:t>Institu</a:t>
            </a:r>
            <a:r>
              <a:rPr lang="hr-HR" sz="3600" err="1">
                <a:solidFill>
                  <a:srgbClr val="1F3863"/>
                </a:solidFill>
              </a:rPr>
              <a:t>tional</a:t>
            </a:r>
            <a:r>
              <a:rPr lang="hr-HR" sz="3600">
                <a:solidFill>
                  <a:srgbClr val="1F3863"/>
                </a:solidFill>
              </a:rPr>
              <a:t> </a:t>
            </a:r>
            <a:r>
              <a:rPr lang="hr-HR" sz="3600" err="1">
                <a:solidFill>
                  <a:srgbClr val="1F3863"/>
                </a:solidFill>
              </a:rPr>
              <a:t>framework</a:t>
            </a:r>
            <a:endParaRPr sz="3600"/>
          </a:p>
        </p:txBody>
      </p:sp>
      <p:grpSp>
        <p:nvGrpSpPr>
          <p:cNvPr id="8" name="object 8"/>
          <p:cNvGrpSpPr/>
          <p:nvPr/>
        </p:nvGrpSpPr>
        <p:grpSpPr>
          <a:xfrm>
            <a:off x="8787679" y="4036560"/>
            <a:ext cx="746125" cy="846455"/>
            <a:chOff x="8787679" y="4036560"/>
            <a:chExt cx="746125" cy="846455"/>
          </a:xfrm>
        </p:grpSpPr>
        <p:pic>
          <p:nvPicPr>
            <p:cNvPr id="9" name="object 9"/>
            <p:cNvPicPr/>
            <p:nvPr/>
          </p:nvPicPr>
          <p:blipFill>
            <a:blip r:embed="rId2" cstate="print"/>
            <a:stretch>
              <a:fillRect/>
            </a:stretch>
          </p:blipFill>
          <p:spPr>
            <a:xfrm>
              <a:off x="9285417" y="4036560"/>
              <a:ext cx="211161" cy="210807"/>
            </a:xfrm>
            <a:prstGeom prst="rect">
              <a:avLst/>
            </a:prstGeom>
          </p:spPr>
        </p:pic>
        <p:pic>
          <p:nvPicPr>
            <p:cNvPr id="10" name="object 10"/>
            <p:cNvPicPr/>
            <p:nvPr/>
          </p:nvPicPr>
          <p:blipFill>
            <a:blip r:embed="rId3" cstate="print"/>
            <a:stretch>
              <a:fillRect/>
            </a:stretch>
          </p:blipFill>
          <p:spPr>
            <a:xfrm>
              <a:off x="8863094" y="4096791"/>
              <a:ext cx="211161" cy="210807"/>
            </a:xfrm>
            <a:prstGeom prst="rect">
              <a:avLst/>
            </a:prstGeom>
          </p:spPr>
        </p:pic>
        <p:sp>
          <p:nvSpPr>
            <p:cNvPr id="11" name="object 11"/>
            <p:cNvSpPr/>
            <p:nvPr/>
          </p:nvSpPr>
          <p:spPr>
            <a:xfrm>
              <a:off x="8787676" y="4278058"/>
              <a:ext cx="746125" cy="605155"/>
            </a:xfrm>
            <a:custGeom>
              <a:avLst/>
              <a:gdLst/>
              <a:ahLst/>
              <a:cxnLst/>
              <a:rect l="l" t="t" r="r" b="b"/>
              <a:pathLst>
                <a:path w="746125" h="605154">
                  <a:moveTo>
                    <a:pt x="361988" y="150012"/>
                  </a:moveTo>
                  <a:lnTo>
                    <a:pt x="343890" y="106337"/>
                  </a:lnTo>
                  <a:lnTo>
                    <a:pt x="272630" y="73456"/>
                  </a:lnTo>
                  <a:lnTo>
                    <a:pt x="228307" y="63627"/>
                  </a:lnTo>
                  <a:lnTo>
                    <a:pt x="183070" y="60223"/>
                  </a:lnTo>
                  <a:lnTo>
                    <a:pt x="137693" y="63233"/>
                  </a:lnTo>
                  <a:lnTo>
                    <a:pt x="93002" y="72593"/>
                  </a:lnTo>
                  <a:lnTo>
                    <a:pt x="49771" y="88277"/>
                  </a:lnTo>
                  <a:lnTo>
                    <a:pt x="10172" y="115277"/>
                  </a:lnTo>
                  <a:lnTo>
                    <a:pt x="0" y="150012"/>
                  </a:lnTo>
                  <a:lnTo>
                    <a:pt x="0" y="405993"/>
                  </a:lnTo>
                  <a:lnTo>
                    <a:pt x="28562" y="367118"/>
                  </a:lnTo>
                  <a:lnTo>
                    <a:pt x="62217" y="329946"/>
                  </a:lnTo>
                  <a:lnTo>
                    <a:pt x="100965" y="295033"/>
                  </a:lnTo>
                  <a:lnTo>
                    <a:pt x="144792" y="262940"/>
                  </a:lnTo>
                  <a:lnTo>
                    <a:pt x="184035" y="238747"/>
                  </a:lnTo>
                  <a:lnTo>
                    <a:pt x="225590" y="216877"/>
                  </a:lnTo>
                  <a:lnTo>
                    <a:pt x="269240" y="197459"/>
                  </a:lnTo>
                  <a:lnTo>
                    <a:pt x="314782" y="180644"/>
                  </a:lnTo>
                  <a:lnTo>
                    <a:pt x="361988" y="166573"/>
                  </a:lnTo>
                  <a:lnTo>
                    <a:pt x="361988" y="150012"/>
                  </a:lnTo>
                  <a:close/>
                </a:path>
                <a:path w="746125" h="605154">
                  <a:moveTo>
                    <a:pt x="570776" y="208254"/>
                  </a:moveTo>
                  <a:lnTo>
                    <a:pt x="490220" y="214388"/>
                  </a:lnTo>
                  <a:lnTo>
                    <a:pt x="436270" y="223088"/>
                  </a:lnTo>
                  <a:lnTo>
                    <a:pt x="384365" y="234975"/>
                  </a:lnTo>
                  <a:lnTo>
                    <a:pt x="334772" y="249885"/>
                  </a:lnTo>
                  <a:lnTo>
                    <a:pt x="287731" y="267665"/>
                  </a:lnTo>
                  <a:lnTo>
                    <a:pt x="243471" y="288150"/>
                  </a:lnTo>
                  <a:lnTo>
                    <a:pt x="202260" y="311150"/>
                  </a:lnTo>
                  <a:lnTo>
                    <a:pt x="164350" y="336524"/>
                  </a:lnTo>
                  <a:lnTo>
                    <a:pt x="129959" y="364083"/>
                  </a:lnTo>
                  <a:lnTo>
                    <a:pt x="99364" y="393687"/>
                  </a:lnTo>
                  <a:lnTo>
                    <a:pt x="72796" y="425157"/>
                  </a:lnTo>
                  <a:lnTo>
                    <a:pt x="50507" y="458330"/>
                  </a:lnTo>
                  <a:lnTo>
                    <a:pt x="32740" y="493052"/>
                  </a:lnTo>
                  <a:lnTo>
                    <a:pt x="19735" y="529132"/>
                  </a:lnTo>
                  <a:lnTo>
                    <a:pt x="11760" y="566420"/>
                  </a:lnTo>
                  <a:lnTo>
                    <a:pt x="9042" y="604748"/>
                  </a:lnTo>
                  <a:lnTo>
                    <a:pt x="173863" y="604748"/>
                  </a:lnTo>
                  <a:lnTo>
                    <a:pt x="570776" y="208254"/>
                  </a:lnTo>
                  <a:close/>
                </a:path>
                <a:path w="746125" h="605154">
                  <a:moveTo>
                    <a:pt x="745794" y="33426"/>
                  </a:moveTo>
                  <a:lnTo>
                    <a:pt x="737552" y="29552"/>
                  </a:lnTo>
                  <a:lnTo>
                    <a:pt x="694956" y="13233"/>
                  </a:lnTo>
                  <a:lnTo>
                    <a:pt x="650633" y="3390"/>
                  </a:lnTo>
                  <a:lnTo>
                    <a:pt x="605383" y="0"/>
                  </a:lnTo>
                  <a:lnTo>
                    <a:pt x="560019" y="2997"/>
                  </a:lnTo>
                  <a:lnTo>
                    <a:pt x="515327" y="12357"/>
                  </a:lnTo>
                  <a:lnTo>
                    <a:pt x="472097" y="28041"/>
                  </a:lnTo>
                  <a:lnTo>
                    <a:pt x="430987" y="55054"/>
                  </a:lnTo>
                  <a:lnTo>
                    <a:pt x="420814" y="89776"/>
                  </a:lnTo>
                  <a:lnTo>
                    <a:pt x="420814" y="151511"/>
                  </a:lnTo>
                  <a:lnTo>
                    <a:pt x="465213" y="143611"/>
                  </a:lnTo>
                  <a:lnTo>
                    <a:pt x="510184" y="137960"/>
                  </a:lnTo>
                  <a:lnTo>
                    <a:pt x="555713" y="134569"/>
                  </a:lnTo>
                  <a:lnTo>
                    <a:pt x="601802" y="133451"/>
                  </a:lnTo>
                  <a:lnTo>
                    <a:pt x="644436" y="134683"/>
                  </a:lnTo>
                  <a:lnTo>
                    <a:pt x="745794" y="33426"/>
                  </a:lnTo>
                  <a:close/>
                </a:path>
              </a:pathLst>
            </a:custGeom>
            <a:solidFill>
              <a:srgbClr val="1F4E79"/>
            </a:solidFill>
          </p:spPr>
          <p:txBody>
            <a:bodyPr wrap="square" lIns="0" tIns="0" rIns="0" bIns="0" rtlCol="0"/>
            <a:lstStyle/>
            <a:p>
              <a:endParaRPr/>
            </a:p>
          </p:txBody>
        </p:sp>
      </p:grpSp>
      <p:graphicFrame>
        <p:nvGraphicFramePr>
          <p:cNvPr id="12" name="object 12"/>
          <p:cNvGraphicFramePr>
            <a:graphicFrameLocks noGrp="1"/>
          </p:cNvGraphicFramePr>
          <p:nvPr>
            <p:extLst>
              <p:ext uri="{D42A27DB-BD31-4B8C-83A1-F6EECF244321}">
                <p14:modId xmlns:p14="http://schemas.microsoft.com/office/powerpoint/2010/main" val="3329147739"/>
              </p:ext>
            </p:extLst>
          </p:nvPr>
        </p:nvGraphicFramePr>
        <p:xfrm>
          <a:off x="802640" y="2220792"/>
          <a:ext cx="7103472" cy="2891240"/>
        </p:xfrm>
        <a:graphic>
          <a:graphicData uri="http://schemas.openxmlformats.org/drawingml/2006/table">
            <a:tbl>
              <a:tblPr firstRow="1" bandRow="1">
                <a:tableStyleId>{2D5ABB26-0587-4C30-8999-92F81FD0307C}</a:tableStyleId>
              </a:tblPr>
              <a:tblGrid>
                <a:gridCol w="3511852">
                  <a:extLst>
                    <a:ext uri="{9D8B030D-6E8A-4147-A177-3AD203B41FA5}">
                      <a16:colId xmlns:a16="http://schemas.microsoft.com/office/drawing/2014/main" val="20000"/>
                    </a:ext>
                  </a:extLst>
                </a:gridCol>
                <a:gridCol w="3591620">
                  <a:extLst>
                    <a:ext uri="{9D8B030D-6E8A-4147-A177-3AD203B41FA5}">
                      <a16:colId xmlns:a16="http://schemas.microsoft.com/office/drawing/2014/main" val="20001"/>
                    </a:ext>
                  </a:extLst>
                </a:gridCol>
              </a:tblGrid>
              <a:tr h="559348">
                <a:tc>
                  <a:txBody>
                    <a:bodyPr/>
                    <a:lstStyle/>
                    <a:p>
                      <a:pPr marL="112395" algn="ctr">
                        <a:lnSpc>
                          <a:spcPts val="3800"/>
                        </a:lnSpc>
                      </a:pPr>
                      <a:r>
                        <a:rPr sz="3600" b="1">
                          <a:solidFill>
                            <a:srgbClr val="538235"/>
                          </a:solidFill>
                          <a:latin typeface="Arial"/>
                          <a:cs typeface="Arial"/>
                        </a:rPr>
                        <a:t>+</a:t>
                      </a:r>
                      <a:endParaRPr sz="3600">
                        <a:latin typeface="Arial"/>
                        <a:cs typeface="Arial"/>
                      </a:endParaRPr>
                    </a:p>
                  </a:txBody>
                  <a:tcPr marL="0" marR="0" marT="0" marB="0"/>
                </a:tc>
                <a:tc>
                  <a:txBody>
                    <a:bodyPr/>
                    <a:lstStyle/>
                    <a:p>
                      <a:pPr marL="120014" algn="ctr">
                        <a:lnSpc>
                          <a:spcPts val="3800"/>
                        </a:lnSpc>
                      </a:pPr>
                      <a:r>
                        <a:rPr sz="3600" b="1">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2331892">
                <a:tc>
                  <a:txBody>
                    <a:bodyPr/>
                    <a:lstStyle/>
                    <a:p>
                      <a:pPr marL="469900" marR="160655" indent="-343535">
                        <a:lnSpc>
                          <a:spcPct val="100000"/>
                        </a:lnSpc>
                        <a:spcBef>
                          <a:spcPts val="225"/>
                        </a:spcBef>
                        <a:buChar char="–"/>
                        <a:tabLst>
                          <a:tab pos="469900" algn="l"/>
                          <a:tab pos="470534" algn="l"/>
                        </a:tabLst>
                      </a:pPr>
                      <a:r>
                        <a:rPr lang="hr-HR" sz="1800" spc="-85">
                          <a:latin typeface="Microsoft Sans Serif"/>
                          <a:cs typeface="Microsoft Sans Serif"/>
                        </a:rPr>
                        <a:t>B</a:t>
                      </a:r>
                      <a:r>
                        <a:rPr sz="1800" spc="-85">
                          <a:latin typeface="Microsoft Sans Serif"/>
                          <a:cs typeface="Microsoft Sans Serif"/>
                        </a:rPr>
                        <a:t>io</a:t>
                      </a:r>
                      <a:r>
                        <a:rPr lang="hr-HR" sz="1800" spc="-85" err="1">
                          <a:latin typeface="Microsoft Sans Serif"/>
                          <a:cs typeface="Microsoft Sans Serif"/>
                        </a:rPr>
                        <a:t>economy</a:t>
                      </a:r>
                      <a:r>
                        <a:rPr lang="hr-HR" sz="1800" spc="-85">
                          <a:latin typeface="Microsoft Sans Serif"/>
                          <a:cs typeface="Microsoft Sans Serif"/>
                        </a:rPr>
                        <a:t> </a:t>
                      </a:r>
                      <a:r>
                        <a:rPr lang="hr-HR" sz="1800" spc="-85" err="1">
                          <a:latin typeface="Microsoft Sans Serif"/>
                          <a:cs typeface="Microsoft Sans Serif"/>
                        </a:rPr>
                        <a:t>is</a:t>
                      </a:r>
                      <a:r>
                        <a:rPr lang="hr-HR" sz="1800" spc="-85">
                          <a:latin typeface="Microsoft Sans Serif"/>
                          <a:cs typeface="Microsoft Sans Serif"/>
                        </a:rPr>
                        <a:t> </a:t>
                      </a:r>
                      <a:r>
                        <a:rPr lang="hr-HR" sz="1800" spc="-85" err="1">
                          <a:latin typeface="Microsoft Sans Serif"/>
                          <a:cs typeface="Microsoft Sans Serif"/>
                        </a:rPr>
                        <a:t>included</a:t>
                      </a:r>
                      <a:r>
                        <a:rPr lang="hr-HR" sz="1800" spc="-85">
                          <a:latin typeface="Microsoft Sans Serif"/>
                          <a:cs typeface="Microsoft Sans Serif"/>
                        </a:rPr>
                        <a:t> </a:t>
                      </a:r>
                      <a:r>
                        <a:rPr lang="hr-HR" sz="1800" spc="-85" err="1">
                          <a:latin typeface="Microsoft Sans Serif"/>
                          <a:cs typeface="Microsoft Sans Serif"/>
                        </a:rPr>
                        <a:t>in</a:t>
                      </a:r>
                      <a:r>
                        <a:rPr lang="hr-HR" sz="1800" spc="-85">
                          <a:latin typeface="Microsoft Sans Serif"/>
                          <a:cs typeface="Microsoft Sans Serif"/>
                        </a:rPr>
                        <a:t> </a:t>
                      </a:r>
                      <a:r>
                        <a:rPr lang="hr-HR" sz="1800" spc="-85" err="1">
                          <a:latin typeface="Microsoft Sans Serif"/>
                          <a:cs typeface="Microsoft Sans Serif"/>
                        </a:rPr>
                        <a:t>several</a:t>
                      </a:r>
                      <a:r>
                        <a:rPr lang="hr-HR" sz="1800" spc="-85">
                          <a:latin typeface="Microsoft Sans Serif"/>
                          <a:cs typeface="Microsoft Sans Serif"/>
                        </a:rPr>
                        <a:t> </a:t>
                      </a:r>
                      <a:r>
                        <a:rPr lang="hr-HR" sz="1800" spc="-85" err="1">
                          <a:latin typeface="Microsoft Sans Serif"/>
                          <a:cs typeface="Microsoft Sans Serif"/>
                        </a:rPr>
                        <a:t>national</a:t>
                      </a:r>
                      <a:r>
                        <a:rPr lang="hr-HR" sz="1800" spc="-85">
                          <a:latin typeface="Microsoft Sans Serif"/>
                          <a:cs typeface="Microsoft Sans Serif"/>
                        </a:rPr>
                        <a:t> </a:t>
                      </a:r>
                      <a:r>
                        <a:rPr lang="hr-HR" sz="1800" spc="-85" err="1">
                          <a:latin typeface="Microsoft Sans Serif"/>
                          <a:cs typeface="Microsoft Sans Serif"/>
                        </a:rPr>
                        <a:t>strategic</a:t>
                      </a:r>
                      <a:r>
                        <a:rPr lang="hr-HR" sz="1800" spc="-85">
                          <a:latin typeface="Microsoft Sans Serif"/>
                          <a:cs typeface="Microsoft Sans Serif"/>
                        </a:rPr>
                        <a:t> </a:t>
                      </a:r>
                      <a:r>
                        <a:rPr lang="hr-HR" sz="1800" spc="-85" err="1">
                          <a:latin typeface="Microsoft Sans Serif"/>
                          <a:cs typeface="Microsoft Sans Serif"/>
                        </a:rPr>
                        <a:t>documents</a:t>
                      </a:r>
                      <a:endParaRPr lang="hr-HR" sz="1800">
                        <a:latin typeface="Microsoft Sans Serif"/>
                        <a:cs typeface="Microsoft Sans Serif"/>
                      </a:endParaRPr>
                    </a:p>
                    <a:p>
                      <a:pPr marL="469900" indent="-343535">
                        <a:lnSpc>
                          <a:spcPct val="100000"/>
                        </a:lnSpc>
                        <a:spcBef>
                          <a:spcPts val="395"/>
                        </a:spcBef>
                        <a:buChar char="–"/>
                        <a:tabLst>
                          <a:tab pos="469900" algn="l"/>
                          <a:tab pos="470534" algn="l"/>
                        </a:tabLst>
                      </a:pPr>
                      <a:r>
                        <a:rPr lang="hr-HR" sz="1800" spc="-10">
                          <a:latin typeface="Microsoft Sans Serif"/>
                          <a:cs typeface="Microsoft Sans Serif"/>
                        </a:rPr>
                        <a:t>Bioeconomy </a:t>
                      </a:r>
                      <a:r>
                        <a:rPr lang="hr-HR" sz="1800" spc="-10" err="1">
                          <a:latin typeface="Microsoft Sans Serif"/>
                          <a:cs typeface="Microsoft Sans Serif"/>
                        </a:rPr>
                        <a:t>fitts</a:t>
                      </a:r>
                      <a:r>
                        <a:rPr lang="hr-HR" sz="1800" spc="-10">
                          <a:latin typeface="Microsoft Sans Serif"/>
                          <a:cs typeface="Microsoft Sans Serif"/>
                        </a:rPr>
                        <a:t> </a:t>
                      </a:r>
                      <a:r>
                        <a:rPr lang="hr-HR" sz="1800" spc="-10" err="1">
                          <a:latin typeface="Microsoft Sans Serif"/>
                          <a:cs typeface="Microsoft Sans Serif"/>
                        </a:rPr>
                        <a:t>well</a:t>
                      </a:r>
                      <a:r>
                        <a:rPr lang="hr-HR" sz="1800" spc="-10">
                          <a:latin typeface="Microsoft Sans Serif"/>
                          <a:cs typeface="Microsoft Sans Serif"/>
                        </a:rPr>
                        <a:t> </a:t>
                      </a:r>
                      <a:r>
                        <a:rPr lang="hr-HR" sz="1800" spc="-10" err="1">
                          <a:latin typeface="Microsoft Sans Serif"/>
                          <a:cs typeface="Microsoft Sans Serif"/>
                        </a:rPr>
                        <a:t>in</a:t>
                      </a:r>
                      <a:r>
                        <a:rPr lang="hr-HR" sz="1800" spc="-10">
                          <a:latin typeface="Microsoft Sans Serif"/>
                          <a:cs typeface="Microsoft Sans Serif"/>
                        </a:rPr>
                        <a:t> </a:t>
                      </a:r>
                      <a:r>
                        <a:rPr lang="hr-HR" sz="1800" spc="-10" err="1">
                          <a:latin typeface="Microsoft Sans Serif"/>
                          <a:cs typeface="Microsoft Sans Serif"/>
                        </a:rPr>
                        <a:t>different</a:t>
                      </a:r>
                      <a:r>
                        <a:rPr lang="hr-HR" sz="1800" spc="-10">
                          <a:latin typeface="Microsoft Sans Serif"/>
                          <a:cs typeface="Microsoft Sans Serif"/>
                        </a:rPr>
                        <a:t> EU </a:t>
                      </a:r>
                      <a:r>
                        <a:rPr lang="hr-HR" sz="1800" spc="-10" err="1">
                          <a:latin typeface="Microsoft Sans Serif"/>
                          <a:cs typeface="Microsoft Sans Serif"/>
                        </a:rPr>
                        <a:t>policies</a:t>
                      </a:r>
                      <a:endParaRPr lang="hr-HR" sz="1800">
                        <a:latin typeface="Microsoft Sans Serif"/>
                        <a:cs typeface="Microsoft Sans Serif"/>
                      </a:endParaRPr>
                    </a:p>
                    <a:p>
                      <a:pPr marL="469900" marR="219710" indent="-343535">
                        <a:lnSpc>
                          <a:spcPct val="100000"/>
                        </a:lnSpc>
                        <a:spcBef>
                          <a:spcPts val="360"/>
                        </a:spcBef>
                        <a:buChar char="–"/>
                        <a:tabLst>
                          <a:tab pos="469900" algn="l"/>
                          <a:tab pos="470534" algn="l"/>
                        </a:tabLst>
                      </a:pPr>
                      <a:r>
                        <a:rPr lang="hr-HR" sz="1800">
                          <a:latin typeface="Microsoft Sans Serif"/>
                          <a:cs typeface="Microsoft Sans Serif"/>
                        </a:rPr>
                        <a:t>Croatian </a:t>
                      </a:r>
                      <a:r>
                        <a:rPr lang="hr-HR" sz="1800" err="1">
                          <a:latin typeface="Microsoft Sans Serif"/>
                          <a:cs typeface="Microsoft Sans Serif"/>
                        </a:rPr>
                        <a:t>experts</a:t>
                      </a:r>
                      <a:r>
                        <a:rPr lang="hr-HR" sz="1800">
                          <a:latin typeface="Microsoft Sans Serif"/>
                          <a:cs typeface="Microsoft Sans Serif"/>
                        </a:rPr>
                        <a:t> </a:t>
                      </a:r>
                      <a:r>
                        <a:rPr lang="hr-HR" sz="1800" err="1">
                          <a:latin typeface="Microsoft Sans Serif"/>
                          <a:cs typeface="Microsoft Sans Serif"/>
                        </a:rPr>
                        <a:t>participate</a:t>
                      </a:r>
                      <a:r>
                        <a:rPr lang="hr-HR" sz="1800">
                          <a:latin typeface="Microsoft Sans Serif"/>
                          <a:cs typeface="Microsoft Sans Serif"/>
                        </a:rPr>
                        <a:t> </a:t>
                      </a:r>
                      <a:r>
                        <a:rPr lang="hr-HR" sz="1800" err="1">
                          <a:latin typeface="Microsoft Sans Serif"/>
                          <a:cs typeface="Microsoft Sans Serif"/>
                        </a:rPr>
                        <a:t>in</a:t>
                      </a:r>
                      <a:r>
                        <a:rPr lang="hr-HR" sz="1800">
                          <a:latin typeface="Microsoft Sans Serif"/>
                          <a:cs typeface="Microsoft Sans Serif"/>
                        </a:rPr>
                        <a:t> </a:t>
                      </a:r>
                      <a:r>
                        <a:rPr lang="hr-HR" sz="1800" err="1">
                          <a:latin typeface="Microsoft Sans Serif"/>
                          <a:cs typeface="Microsoft Sans Serif"/>
                        </a:rPr>
                        <a:t>the</a:t>
                      </a:r>
                      <a:r>
                        <a:rPr lang="hr-HR" sz="1800">
                          <a:latin typeface="Microsoft Sans Serif"/>
                          <a:cs typeface="Microsoft Sans Serif"/>
                        </a:rPr>
                        <a:t> </a:t>
                      </a:r>
                      <a:r>
                        <a:rPr lang="hr-HR" sz="1800" err="1">
                          <a:latin typeface="Microsoft Sans Serif"/>
                          <a:cs typeface="Microsoft Sans Serif"/>
                        </a:rPr>
                        <a:t>work</a:t>
                      </a:r>
                      <a:r>
                        <a:rPr lang="hr-HR" sz="1800">
                          <a:latin typeface="Microsoft Sans Serif"/>
                          <a:cs typeface="Microsoft Sans Serif"/>
                        </a:rPr>
                        <a:t> </a:t>
                      </a:r>
                      <a:r>
                        <a:rPr lang="hr-HR" sz="1800" err="1">
                          <a:latin typeface="Microsoft Sans Serif"/>
                          <a:cs typeface="Microsoft Sans Serif"/>
                        </a:rPr>
                        <a:t>of</a:t>
                      </a:r>
                      <a:r>
                        <a:rPr lang="hr-HR" sz="1800" spc="5">
                          <a:latin typeface="Microsoft Sans Serif"/>
                          <a:cs typeface="Microsoft Sans Serif"/>
                        </a:rPr>
                        <a:t> </a:t>
                      </a:r>
                      <a:r>
                        <a:rPr lang="hr-HR" sz="1800">
                          <a:latin typeface="Microsoft Sans Serif"/>
                          <a:cs typeface="Microsoft Sans Serif"/>
                        </a:rPr>
                        <a:t>E</a:t>
                      </a:r>
                      <a:r>
                        <a:rPr lang="hr-HR" sz="1800" spc="5">
                          <a:latin typeface="Microsoft Sans Serif"/>
                          <a:cs typeface="Microsoft Sans Serif"/>
                        </a:rPr>
                        <a:t>U</a:t>
                      </a:r>
                      <a:r>
                        <a:rPr lang="hr-HR" sz="1800" spc="-5">
                          <a:latin typeface="Microsoft Sans Serif"/>
                          <a:cs typeface="Microsoft Sans Serif"/>
                        </a:rPr>
                        <a:t> </a:t>
                      </a:r>
                      <a:r>
                        <a:rPr lang="hr-HR" sz="1800" spc="-5" err="1">
                          <a:latin typeface="Microsoft Sans Serif"/>
                          <a:cs typeface="Microsoft Sans Serif"/>
                        </a:rPr>
                        <a:t>bodies</a:t>
                      </a:r>
                      <a:r>
                        <a:rPr lang="hr-HR" sz="1800" spc="-5">
                          <a:latin typeface="Microsoft Sans Serif"/>
                          <a:cs typeface="Microsoft Sans Serif"/>
                        </a:rPr>
                        <a:t> </a:t>
                      </a:r>
                      <a:r>
                        <a:rPr lang="hr-HR" sz="1800" spc="-5" err="1">
                          <a:latin typeface="Microsoft Sans Serif"/>
                          <a:cs typeface="Microsoft Sans Serif"/>
                        </a:rPr>
                        <a:t>dealing</a:t>
                      </a:r>
                      <a:r>
                        <a:rPr lang="hr-HR" sz="1800" spc="-5">
                          <a:latin typeface="Microsoft Sans Serif"/>
                          <a:cs typeface="Microsoft Sans Serif"/>
                        </a:rPr>
                        <a:t> </a:t>
                      </a:r>
                      <a:r>
                        <a:rPr lang="hr-HR" sz="1800" spc="-5" err="1">
                          <a:latin typeface="Microsoft Sans Serif"/>
                          <a:cs typeface="Microsoft Sans Serif"/>
                        </a:rPr>
                        <a:t>with</a:t>
                      </a:r>
                      <a:r>
                        <a:rPr lang="hr-HR" sz="1800" spc="-5">
                          <a:latin typeface="Microsoft Sans Serif"/>
                          <a:cs typeface="Microsoft Sans Serif"/>
                        </a:rPr>
                        <a:t> bioeconomy</a:t>
                      </a:r>
                      <a:endParaRPr lang="hr-HR" sz="1800">
                        <a:latin typeface="Microsoft Sans Serif"/>
                        <a:cs typeface="Microsoft Sans Serif"/>
                      </a:endParaRPr>
                    </a:p>
                  </a:txBody>
                  <a:tcPr marL="0" marR="0" marT="28575" marB="0"/>
                </a:tc>
                <a:tc>
                  <a:txBody>
                    <a:bodyPr/>
                    <a:lstStyle/>
                    <a:p>
                      <a:pPr marL="285750" marR="19050" indent="-285750" algn="l">
                        <a:lnSpc>
                          <a:spcPts val="2155"/>
                        </a:lnSpc>
                        <a:spcBef>
                          <a:spcPts val="225"/>
                        </a:spcBef>
                        <a:buFont typeface="Symbol" panose="05050102010706020507" pitchFamily="18" charset="2"/>
                        <a:buChar char=""/>
                        <a:tabLst>
                          <a:tab pos="342900" algn="l"/>
                        </a:tabLst>
                      </a:pPr>
                      <a:r>
                        <a:rPr sz="1800" spc="-90">
                          <a:latin typeface="Microsoft Sans Serif"/>
                          <a:cs typeface="Microsoft Sans Serif"/>
                        </a:rPr>
                        <a:t>a</a:t>
                      </a:r>
                      <a:r>
                        <a:rPr lang="hr-HR" sz="1800" spc="-90" err="1">
                          <a:latin typeface="Microsoft Sans Serif"/>
                          <a:cs typeface="Microsoft Sans Serif"/>
                        </a:rPr>
                        <a:t>ctivities</a:t>
                      </a:r>
                      <a:r>
                        <a:rPr lang="hr-HR" sz="1800" spc="-90">
                          <a:latin typeface="Microsoft Sans Serif"/>
                          <a:cs typeface="Microsoft Sans Serif"/>
                        </a:rPr>
                        <a:t> </a:t>
                      </a:r>
                      <a:r>
                        <a:rPr lang="hr-HR" sz="1800" spc="-90" err="1">
                          <a:latin typeface="Microsoft Sans Serif"/>
                          <a:cs typeface="Microsoft Sans Serif"/>
                        </a:rPr>
                        <a:t>and</a:t>
                      </a:r>
                      <a:r>
                        <a:rPr lang="hr-HR" sz="1800" spc="-90">
                          <a:latin typeface="Microsoft Sans Serif"/>
                          <a:cs typeface="Microsoft Sans Serif"/>
                        </a:rPr>
                        <a:t> </a:t>
                      </a:r>
                      <a:r>
                        <a:rPr lang="hr-HR" sz="1800" spc="-90" err="1">
                          <a:latin typeface="Microsoft Sans Serif"/>
                          <a:cs typeface="Microsoft Sans Serif"/>
                        </a:rPr>
                        <a:t>financing</a:t>
                      </a:r>
                      <a:r>
                        <a:rPr lang="hr-HR" sz="1800" spc="-90">
                          <a:latin typeface="Microsoft Sans Serif"/>
                          <a:cs typeface="Microsoft Sans Serif"/>
                        </a:rPr>
                        <a:t> </a:t>
                      </a:r>
                      <a:r>
                        <a:rPr lang="hr-HR" sz="1800" spc="-90" err="1">
                          <a:latin typeface="Microsoft Sans Serif"/>
                          <a:cs typeface="Microsoft Sans Serif"/>
                        </a:rPr>
                        <a:t>sources</a:t>
                      </a:r>
                      <a:r>
                        <a:rPr lang="hr-HR" sz="1800" spc="-90">
                          <a:latin typeface="Microsoft Sans Serif"/>
                          <a:cs typeface="Microsoft Sans Serif"/>
                        </a:rPr>
                        <a:t> are </a:t>
                      </a:r>
                      <a:r>
                        <a:rPr lang="hr-HR" sz="1800" spc="-90" err="1">
                          <a:latin typeface="Microsoft Sans Serif"/>
                          <a:cs typeface="Microsoft Sans Serif"/>
                        </a:rPr>
                        <a:t>fragmented</a:t>
                      </a:r>
                      <a:r>
                        <a:rPr lang="hr-HR" sz="1800" spc="-90">
                          <a:latin typeface="Microsoft Sans Serif"/>
                          <a:cs typeface="Microsoft Sans Serif"/>
                        </a:rPr>
                        <a:t> </a:t>
                      </a:r>
                      <a:r>
                        <a:rPr lang="hr-HR" sz="1800" spc="-90" err="1">
                          <a:latin typeface="Microsoft Sans Serif"/>
                          <a:cs typeface="Microsoft Sans Serif"/>
                        </a:rPr>
                        <a:t>and</a:t>
                      </a:r>
                      <a:r>
                        <a:rPr lang="hr-HR" sz="1800" spc="-90">
                          <a:latin typeface="Microsoft Sans Serif"/>
                          <a:cs typeface="Microsoft Sans Serif"/>
                        </a:rPr>
                        <a:t> </a:t>
                      </a:r>
                      <a:r>
                        <a:rPr lang="hr-HR" sz="1800" spc="-90" err="1">
                          <a:latin typeface="Microsoft Sans Serif"/>
                          <a:cs typeface="Microsoft Sans Serif"/>
                        </a:rPr>
                        <a:t>unharmonized</a:t>
                      </a:r>
                      <a:endParaRPr sz="180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3" name="object 3"/>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4" name="object 4"/>
          <p:cNvSpPr txBox="1">
            <a:spLocks noGrp="1"/>
          </p:cNvSpPr>
          <p:nvPr>
            <p:ph type="title"/>
          </p:nvPr>
        </p:nvSpPr>
        <p:spPr>
          <a:xfrm>
            <a:off x="916939" y="690448"/>
            <a:ext cx="4095750" cy="574675"/>
          </a:xfrm>
          <a:prstGeom prst="rect">
            <a:avLst/>
          </a:prstGeom>
        </p:spPr>
        <p:txBody>
          <a:bodyPr vert="horz" wrap="square" lIns="0" tIns="12700" rIns="0" bIns="0" rtlCol="0">
            <a:spAutoFit/>
          </a:bodyPr>
          <a:lstStyle/>
          <a:p>
            <a:pPr marL="12700">
              <a:lnSpc>
                <a:spcPct val="100000"/>
              </a:lnSpc>
              <a:spcBef>
                <a:spcPts val="100"/>
              </a:spcBef>
            </a:pPr>
            <a:r>
              <a:rPr lang="hr-HR" sz="3600" err="1">
                <a:solidFill>
                  <a:srgbClr val="1F3863"/>
                </a:solidFill>
              </a:rPr>
              <a:t>Biomass</a:t>
            </a:r>
            <a:r>
              <a:rPr lang="hr-HR" sz="3600">
                <a:solidFill>
                  <a:srgbClr val="1F3863"/>
                </a:solidFill>
              </a:rPr>
              <a:t> </a:t>
            </a:r>
            <a:r>
              <a:rPr lang="hr-HR" sz="3600" err="1">
                <a:solidFill>
                  <a:srgbClr val="1F3863"/>
                </a:solidFill>
              </a:rPr>
              <a:t>availability</a:t>
            </a:r>
            <a:endParaRPr sz="3600"/>
          </a:p>
        </p:txBody>
      </p:sp>
      <p:pic>
        <p:nvPicPr>
          <p:cNvPr id="5" name="object 5"/>
          <p:cNvPicPr/>
          <p:nvPr/>
        </p:nvPicPr>
        <p:blipFill>
          <a:blip r:embed="rId2" cstate="print"/>
          <a:stretch>
            <a:fillRect/>
          </a:stretch>
        </p:blipFill>
        <p:spPr>
          <a:xfrm>
            <a:off x="8161038" y="2312066"/>
            <a:ext cx="3297698" cy="4285504"/>
          </a:xfrm>
          <a:prstGeom prst="rect">
            <a:avLst/>
          </a:prstGeom>
        </p:spPr>
      </p:pic>
      <p:graphicFrame>
        <p:nvGraphicFramePr>
          <p:cNvPr id="6" name="object 6"/>
          <p:cNvGraphicFramePr>
            <a:graphicFrameLocks noGrp="1"/>
          </p:cNvGraphicFramePr>
          <p:nvPr>
            <p:extLst>
              <p:ext uri="{D42A27DB-BD31-4B8C-83A1-F6EECF244321}">
                <p14:modId xmlns:p14="http://schemas.microsoft.com/office/powerpoint/2010/main" val="2530866751"/>
              </p:ext>
            </p:extLst>
          </p:nvPr>
        </p:nvGraphicFramePr>
        <p:xfrm>
          <a:off x="802640" y="2220792"/>
          <a:ext cx="7198360" cy="2579808"/>
        </p:xfrm>
        <a:graphic>
          <a:graphicData uri="http://schemas.openxmlformats.org/drawingml/2006/table">
            <a:tbl>
              <a:tblPr firstRow="1" bandRow="1">
                <a:tableStyleId>{2D5ABB26-0587-4C30-8999-92F81FD0307C}</a:tableStyleId>
              </a:tblPr>
              <a:tblGrid>
                <a:gridCol w="3570891">
                  <a:extLst>
                    <a:ext uri="{9D8B030D-6E8A-4147-A177-3AD203B41FA5}">
                      <a16:colId xmlns:a16="http://schemas.microsoft.com/office/drawing/2014/main" val="20000"/>
                    </a:ext>
                  </a:extLst>
                </a:gridCol>
                <a:gridCol w="3627469">
                  <a:extLst>
                    <a:ext uri="{9D8B030D-6E8A-4147-A177-3AD203B41FA5}">
                      <a16:colId xmlns:a16="http://schemas.microsoft.com/office/drawing/2014/main" val="20001"/>
                    </a:ext>
                  </a:extLst>
                </a:gridCol>
              </a:tblGrid>
              <a:tr h="638714">
                <a:tc>
                  <a:txBody>
                    <a:bodyPr/>
                    <a:lstStyle/>
                    <a:p>
                      <a:pPr marL="217170" algn="ctr">
                        <a:lnSpc>
                          <a:spcPts val="3800"/>
                        </a:lnSpc>
                      </a:pPr>
                      <a:r>
                        <a:rPr sz="3600" b="1">
                          <a:solidFill>
                            <a:srgbClr val="538235"/>
                          </a:solidFill>
                          <a:latin typeface="Arial"/>
                          <a:cs typeface="Arial"/>
                        </a:rPr>
                        <a:t>+</a:t>
                      </a:r>
                      <a:endParaRPr sz="3600">
                        <a:latin typeface="Arial"/>
                        <a:cs typeface="Arial"/>
                      </a:endParaRPr>
                    </a:p>
                  </a:txBody>
                  <a:tcPr marL="0" marR="0" marT="0" marB="0"/>
                </a:tc>
                <a:tc>
                  <a:txBody>
                    <a:bodyPr/>
                    <a:lstStyle/>
                    <a:p>
                      <a:pPr marL="459105" algn="ctr">
                        <a:lnSpc>
                          <a:spcPts val="3800"/>
                        </a:lnSpc>
                      </a:pPr>
                      <a:r>
                        <a:rPr sz="3600" b="1">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1941094">
                <a:tc>
                  <a:txBody>
                    <a:bodyPr/>
                    <a:lstStyle/>
                    <a:p>
                      <a:pPr marL="469900" indent="-343535">
                        <a:lnSpc>
                          <a:spcPct val="100000"/>
                        </a:lnSpc>
                        <a:spcBef>
                          <a:spcPts val="225"/>
                        </a:spcBef>
                        <a:buChar char="–"/>
                        <a:tabLst>
                          <a:tab pos="469900" algn="l"/>
                          <a:tab pos="470534" algn="l"/>
                        </a:tabLst>
                      </a:pPr>
                      <a:r>
                        <a:rPr lang="hr-HR" sz="1800" spc="-50" err="1">
                          <a:latin typeface="Microsoft Sans Serif"/>
                          <a:cs typeface="Microsoft Sans Serif"/>
                        </a:rPr>
                        <a:t>Different</a:t>
                      </a:r>
                      <a:r>
                        <a:rPr lang="hr-HR" sz="1800" spc="-50">
                          <a:latin typeface="Microsoft Sans Serif"/>
                          <a:cs typeface="Microsoft Sans Serif"/>
                        </a:rPr>
                        <a:t> </a:t>
                      </a:r>
                      <a:r>
                        <a:rPr lang="hr-HR" sz="1800" spc="-50" err="1">
                          <a:latin typeface="Microsoft Sans Serif"/>
                          <a:cs typeface="Microsoft Sans Serif"/>
                        </a:rPr>
                        <a:t>sources</a:t>
                      </a:r>
                      <a:r>
                        <a:rPr lang="hr-HR" sz="1800" spc="-50">
                          <a:latin typeface="Microsoft Sans Serif"/>
                          <a:cs typeface="Microsoft Sans Serif"/>
                        </a:rPr>
                        <a:t> </a:t>
                      </a:r>
                      <a:r>
                        <a:rPr lang="hr-HR" sz="1800" spc="-50" err="1">
                          <a:latin typeface="Microsoft Sans Serif"/>
                          <a:cs typeface="Microsoft Sans Serif"/>
                        </a:rPr>
                        <a:t>and</a:t>
                      </a:r>
                      <a:r>
                        <a:rPr sz="1800" spc="-15">
                          <a:latin typeface="Microsoft Sans Serif"/>
                          <a:cs typeface="Microsoft Sans Serif"/>
                        </a:rPr>
                        <a:t> </a:t>
                      </a:r>
                      <a:r>
                        <a:rPr lang="hr-HR" sz="1800" spc="-20" err="1">
                          <a:latin typeface="Microsoft Sans Serif"/>
                          <a:cs typeface="Microsoft Sans Serif"/>
                        </a:rPr>
                        <a:t>quantities</a:t>
                      </a:r>
                      <a:r>
                        <a:rPr lang="hr-HR" sz="1800" spc="-20">
                          <a:latin typeface="Microsoft Sans Serif"/>
                          <a:cs typeface="Microsoft Sans Serif"/>
                        </a:rPr>
                        <a:t> </a:t>
                      </a:r>
                      <a:r>
                        <a:rPr lang="hr-HR" sz="1800" spc="-20" err="1">
                          <a:latin typeface="Microsoft Sans Serif"/>
                          <a:cs typeface="Microsoft Sans Serif"/>
                        </a:rPr>
                        <a:t>of</a:t>
                      </a:r>
                      <a:r>
                        <a:rPr lang="hr-HR" sz="1800" spc="-20">
                          <a:latin typeface="Microsoft Sans Serif"/>
                          <a:cs typeface="Microsoft Sans Serif"/>
                        </a:rPr>
                        <a:t> </a:t>
                      </a:r>
                      <a:r>
                        <a:rPr lang="hr-HR" sz="1800" spc="-20" err="1">
                          <a:latin typeface="Microsoft Sans Serif"/>
                          <a:cs typeface="Microsoft Sans Serif"/>
                        </a:rPr>
                        <a:t>available</a:t>
                      </a:r>
                      <a:r>
                        <a:rPr lang="hr-HR" sz="1800" spc="-20">
                          <a:latin typeface="Microsoft Sans Serif"/>
                          <a:cs typeface="Microsoft Sans Serif"/>
                        </a:rPr>
                        <a:t> </a:t>
                      </a:r>
                      <a:r>
                        <a:rPr lang="hr-HR" sz="1800" spc="-20" err="1">
                          <a:latin typeface="Microsoft Sans Serif"/>
                          <a:cs typeface="Microsoft Sans Serif"/>
                        </a:rPr>
                        <a:t>biomass</a:t>
                      </a:r>
                      <a:r>
                        <a:rPr sz="1800" spc="15">
                          <a:latin typeface="Microsoft Sans Serif"/>
                          <a:cs typeface="Microsoft Sans Serif"/>
                        </a:rPr>
                        <a:t> </a:t>
                      </a:r>
                      <a:endParaRPr lang="hr-HR" sz="1800" spc="15">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err="1">
                          <a:latin typeface="Microsoft Sans Serif"/>
                          <a:cs typeface="Microsoft Sans Serif"/>
                        </a:rPr>
                        <a:t>Possibilities</a:t>
                      </a:r>
                      <a:r>
                        <a:rPr lang="hr-HR" sz="1800">
                          <a:latin typeface="Microsoft Sans Serif"/>
                          <a:cs typeface="Microsoft Sans Serif"/>
                        </a:rPr>
                        <a:t> </a:t>
                      </a:r>
                      <a:r>
                        <a:rPr lang="hr-HR" sz="1800" err="1">
                          <a:latin typeface="Microsoft Sans Serif"/>
                          <a:cs typeface="Microsoft Sans Serif"/>
                        </a:rPr>
                        <a:t>of</a:t>
                      </a:r>
                      <a:r>
                        <a:rPr lang="hr-HR" sz="1800">
                          <a:latin typeface="Microsoft Sans Serif"/>
                          <a:cs typeface="Microsoft Sans Serif"/>
                        </a:rPr>
                        <a:t> </a:t>
                      </a:r>
                      <a:r>
                        <a:rPr lang="hr-HR" sz="1800" err="1">
                          <a:latin typeface="Microsoft Sans Serif"/>
                          <a:cs typeface="Microsoft Sans Serif"/>
                        </a:rPr>
                        <a:t>cultivation</a:t>
                      </a:r>
                      <a:r>
                        <a:rPr lang="hr-HR" sz="1800">
                          <a:latin typeface="Microsoft Sans Serif"/>
                          <a:cs typeface="Microsoft Sans Serif"/>
                        </a:rPr>
                        <a:t> on </a:t>
                      </a:r>
                      <a:r>
                        <a:rPr lang="hr-HR" sz="1800" err="1">
                          <a:latin typeface="Microsoft Sans Serif"/>
                          <a:cs typeface="Microsoft Sans Serif"/>
                        </a:rPr>
                        <a:t>abandoned</a:t>
                      </a:r>
                      <a:r>
                        <a:rPr lang="hr-HR" sz="1800">
                          <a:latin typeface="Microsoft Sans Serif"/>
                          <a:cs typeface="Microsoft Sans Serif"/>
                        </a:rPr>
                        <a:t> </a:t>
                      </a:r>
                      <a:r>
                        <a:rPr lang="hr-HR" sz="1800" err="1">
                          <a:latin typeface="Microsoft Sans Serif"/>
                          <a:cs typeface="Microsoft Sans Serif"/>
                        </a:rPr>
                        <a:t>land</a:t>
                      </a:r>
                      <a:endParaRPr sz="1800">
                        <a:latin typeface="Microsoft Sans Serif"/>
                        <a:cs typeface="Microsoft Sans Serif"/>
                      </a:endParaRPr>
                    </a:p>
                    <a:p>
                      <a:pPr marL="469900" indent="-343535">
                        <a:lnSpc>
                          <a:spcPct val="100000"/>
                        </a:lnSpc>
                        <a:buChar char="–"/>
                        <a:tabLst>
                          <a:tab pos="469900" algn="l"/>
                          <a:tab pos="470534" algn="l"/>
                        </a:tabLst>
                      </a:pPr>
                      <a:r>
                        <a:rPr lang="hr-HR" sz="1800" err="1">
                          <a:latin typeface="Microsoft Sans Serif"/>
                          <a:cs typeface="Microsoft Sans Serif"/>
                        </a:rPr>
                        <a:t>Increase</a:t>
                      </a:r>
                      <a:r>
                        <a:rPr lang="hr-HR" sz="1800">
                          <a:latin typeface="Microsoft Sans Serif"/>
                          <a:cs typeface="Microsoft Sans Serif"/>
                        </a:rPr>
                        <a:t> </a:t>
                      </a:r>
                      <a:r>
                        <a:rPr lang="hr-HR" sz="1800" err="1">
                          <a:latin typeface="Microsoft Sans Serif"/>
                          <a:cs typeface="Microsoft Sans Serif"/>
                        </a:rPr>
                        <a:t>in</a:t>
                      </a:r>
                      <a:r>
                        <a:rPr lang="hr-HR" sz="1800">
                          <a:latin typeface="Microsoft Sans Serif"/>
                          <a:cs typeface="Microsoft Sans Serif"/>
                        </a:rPr>
                        <a:t> separate </a:t>
                      </a:r>
                      <a:r>
                        <a:rPr lang="hr-HR" sz="1800" err="1">
                          <a:latin typeface="Microsoft Sans Serif"/>
                          <a:cs typeface="Microsoft Sans Serif"/>
                        </a:rPr>
                        <a:t>collection</a:t>
                      </a:r>
                      <a:r>
                        <a:rPr lang="hr-HR" sz="1800">
                          <a:latin typeface="Microsoft Sans Serif"/>
                          <a:cs typeface="Microsoft Sans Serif"/>
                        </a:rPr>
                        <a:t> </a:t>
                      </a:r>
                      <a:r>
                        <a:rPr lang="hr-HR" sz="1800" err="1">
                          <a:latin typeface="Microsoft Sans Serif"/>
                          <a:cs typeface="Microsoft Sans Serif"/>
                        </a:rPr>
                        <a:t>of</a:t>
                      </a:r>
                      <a:r>
                        <a:rPr lang="hr-HR" sz="1800">
                          <a:latin typeface="Microsoft Sans Serif"/>
                          <a:cs typeface="Microsoft Sans Serif"/>
                        </a:rPr>
                        <a:t> </a:t>
                      </a:r>
                      <a:r>
                        <a:rPr lang="hr-HR" sz="1800" err="1">
                          <a:latin typeface="Microsoft Sans Serif"/>
                          <a:cs typeface="Microsoft Sans Serif"/>
                        </a:rPr>
                        <a:t>biowaste</a:t>
                      </a:r>
                      <a:endParaRPr sz="1800">
                        <a:latin typeface="Microsoft Sans Serif"/>
                        <a:cs typeface="Microsoft Sans Serif"/>
                      </a:endParaRPr>
                    </a:p>
                  </a:txBody>
                  <a:tcPr marL="0" marR="0" marT="28575" marB="0"/>
                </a:tc>
                <a:tc>
                  <a:txBody>
                    <a:bodyPr/>
                    <a:lstStyle/>
                    <a:p>
                      <a:pPr marL="615950" indent="-343535">
                        <a:lnSpc>
                          <a:spcPct val="100000"/>
                        </a:lnSpc>
                        <a:spcBef>
                          <a:spcPts val="225"/>
                        </a:spcBef>
                        <a:buChar char="–"/>
                        <a:tabLst>
                          <a:tab pos="615950" algn="l"/>
                          <a:tab pos="616585" algn="l"/>
                        </a:tabLst>
                      </a:pPr>
                      <a:r>
                        <a:rPr lang="hr-HR" sz="1800" err="1">
                          <a:latin typeface="Microsoft Sans Serif"/>
                          <a:cs typeface="Microsoft Sans Serif"/>
                        </a:rPr>
                        <a:t>Aerial</a:t>
                      </a:r>
                      <a:r>
                        <a:rPr lang="hr-HR" sz="1800">
                          <a:latin typeface="Microsoft Sans Serif"/>
                          <a:cs typeface="Microsoft Sans Serif"/>
                        </a:rPr>
                        <a:t> </a:t>
                      </a:r>
                      <a:r>
                        <a:rPr lang="hr-HR" sz="1800" err="1">
                          <a:latin typeface="Microsoft Sans Serif"/>
                          <a:cs typeface="Microsoft Sans Serif"/>
                        </a:rPr>
                        <a:t>dispersion</a:t>
                      </a:r>
                      <a:r>
                        <a:rPr lang="hr-HR" sz="1800">
                          <a:latin typeface="Microsoft Sans Serif"/>
                          <a:cs typeface="Microsoft Sans Serif"/>
                        </a:rPr>
                        <a:t> </a:t>
                      </a:r>
                      <a:r>
                        <a:rPr lang="hr-HR" sz="1800" err="1">
                          <a:latin typeface="Microsoft Sans Serif"/>
                          <a:cs typeface="Microsoft Sans Serif"/>
                        </a:rPr>
                        <a:t>of</a:t>
                      </a:r>
                      <a:r>
                        <a:rPr lang="hr-HR" sz="1800">
                          <a:latin typeface="Microsoft Sans Serif"/>
                          <a:cs typeface="Microsoft Sans Serif"/>
                        </a:rPr>
                        <a:t> </a:t>
                      </a:r>
                      <a:r>
                        <a:rPr lang="hr-HR" sz="1800" err="1">
                          <a:latin typeface="Microsoft Sans Serif"/>
                          <a:cs typeface="Microsoft Sans Serif"/>
                        </a:rPr>
                        <a:t>agricultural</a:t>
                      </a:r>
                      <a:r>
                        <a:rPr lang="hr-HR" sz="1800">
                          <a:latin typeface="Microsoft Sans Serif"/>
                          <a:cs typeface="Microsoft Sans Serif"/>
                        </a:rPr>
                        <a:t> </a:t>
                      </a:r>
                      <a:r>
                        <a:rPr lang="hr-HR" sz="1800" err="1">
                          <a:latin typeface="Microsoft Sans Serif"/>
                          <a:cs typeface="Microsoft Sans Serif"/>
                        </a:rPr>
                        <a:t>biomass</a:t>
                      </a:r>
                      <a:endParaRPr sz="1800">
                        <a:latin typeface="Microsoft Sans Serif"/>
                        <a:cs typeface="Microsoft Sans Serif"/>
                      </a:endParaRPr>
                    </a:p>
                    <a:p>
                      <a:pPr marL="615950" indent="-343535">
                        <a:lnSpc>
                          <a:spcPct val="100000"/>
                        </a:lnSpc>
                        <a:buChar char="–"/>
                        <a:tabLst>
                          <a:tab pos="615950" algn="l"/>
                          <a:tab pos="616585" algn="l"/>
                        </a:tabLst>
                      </a:pPr>
                      <a:r>
                        <a:rPr lang="hr-HR" sz="1800" spc="-110" err="1">
                          <a:latin typeface="Microsoft Sans Serif"/>
                          <a:cs typeface="Microsoft Sans Serif"/>
                        </a:rPr>
                        <a:t>High</a:t>
                      </a:r>
                      <a:r>
                        <a:rPr lang="hr-HR" sz="1800" spc="-110">
                          <a:latin typeface="Microsoft Sans Serif"/>
                          <a:cs typeface="Microsoft Sans Serif"/>
                        </a:rPr>
                        <a:t> </a:t>
                      </a:r>
                      <a:r>
                        <a:rPr lang="hr-HR" sz="1800" spc="-110" err="1">
                          <a:latin typeface="Microsoft Sans Serif"/>
                          <a:cs typeface="Microsoft Sans Serif"/>
                        </a:rPr>
                        <a:t>costs</a:t>
                      </a:r>
                      <a:r>
                        <a:rPr lang="hr-HR" sz="1800" spc="-110">
                          <a:latin typeface="Microsoft Sans Serif"/>
                          <a:cs typeface="Microsoft Sans Serif"/>
                        </a:rPr>
                        <a:t> </a:t>
                      </a:r>
                      <a:r>
                        <a:rPr lang="hr-HR" sz="1800" spc="-110" err="1">
                          <a:latin typeface="Microsoft Sans Serif"/>
                          <a:cs typeface="Microsoft Sans Serif"/>
                        </a:rPr>
                        <a:t>of</a:t>
                      </a:r>
                      <a:r>
                        <a:rPr lang="hr-HR" sz="1800" spc="-110">
                          <a:latin typeface="Microsoft Sans Serif"/>
                          <a:cs typeface="Microsoft Sans Serif"/>
                        </a:rPr>
                        <a:t> </a:t>
                      </a:r>
                      <a:r>
                        <a:rPr lang="hr-HR" sz="1800" spc="-110" err="1">
                          <a:latin typeface="Microsoft Sans Serif"/>
                          <a:cs typeface="Microsoft Sans Serif"/>
                        </a:rPr>
                        <a:t>biomass</a:t>
                      </a:r>
                      <a:r>
                        <a:rPr lang="hr-HR" sz="1800" spc="-110">
                          <a:latin typeface="Microsoft Sans Serif"/>
                          <a:cs typeface="Microsoft Sans Serif"/>
                        </a:rPr>
                        <a:t> </a:t>
                      </a:r>
                      <a:r>
                        <a:rPr lang="hr-HR" sz="1800" spc="-110" err="1">
                          <a:latin typeface="Microsoft Sans Serif"/>
                          <a:cs typeface="Microsoft Sans Serif"/>
                        </a:rPr>
                        <a:t>collection</a:t>
                      </a:r>
                      <a:r>
                        <a:rPr lang="hr-HR" sz="1800" spc="-110">
                          <a:latin typeface="Microsoft Sans Serif"/>
                          <a:cs typeface="Microsoft Sans Serif"/>
                        </a:rPr>
                        <a:t> </a:t>
                      </a:r>
                      <a:endParaRPr sz="1800">
                        <a:latin typeface="Microsoft Sans Serif"/>
                        <a:cs typeface="Microsoft Sans Serif"/>
                      </a:endParaRPr>
                    </a:p>
                    <a:p>
                      <a:pPr marL="615950" indent="-343535">
                        <a:lnSpc>
                          <a:spcPct val="100000"/>
                        </a:lnSpc>
                        <a:buChar char="–"/>
                        <a:tabLst>
                          <a:tab pos="615950" algn="l"/>
                          <a:tab pos="616585" algn="l"/>
                        </a:tabLst>
                      </a:pPr>
                      <a:r>
                        <a:rPr lang="hr-HR" sz="1800" spc="-95" err="1">
                          <a:latin typeface="Microsoft Sans Serif"/>
                          <a:cs typeface="Microsoft Sans Serif"/>
                        </a:rPr>
                        <a:t>Biomass</a:t>
                      </a:r>
                      <a:r>
                        <a:rPr lang="hr-HR" sz="1800" spc="-95">
                          <a:latin typeface="Microsoft Sans Serif"/>
                          <a:cs typeface="Microsoft Sans Serif"/>
                        </a:rPr>
                        <a:t> market </a:t>
                      </a:r>
                      <a:r>
                        <a:rPr lang="hr-HR" sz="1800" spc="-95" err="1">
                          <a:latin typeface="Microsoft Sans Serif"/>
                          <a:cs typeface="Microsoft Sans Serif"/>
                        </a:rPr>
                        <a:t>not</a:t>
                      </a:r>
                      <a:r>
                        <a:rPr lang="hr-HR" sz="1800" spc="-95">
                          <a:latin typeface="Microsoft Sans Serif"/>
                          <a:cs typeface="Microsoft Sans Serif"/>
                        </a:rPr>
                        <a:t> </a:t>
                      </a:r>
                      <a:r>
                        <a:rPr lang="hr-HR" sz="1800" spc="-95" err="1">
                          <a:latin typeface="Microsoft Sans Serif"/>
                          <a:cs typeface="Microsoft Sans Serif"/>
                        </a:rPr>
                        <a:t>sufficiently</a:t>
                      </a:r>
                      <a:r>
                        <a:rPr lang="hr-HR" sz="1800" spc="-95">
                          <a:latin typeface="Microsoft Sans Serif"/>
                          <a:cs typeface="Microsoft Sans Serif"/>
                        </a:rPr>
                        <a:t> </a:t>
                      </a:r>
                      <a:r>
                        <a:rPr lang="hr-HR" sz="1800" spc="-95" err="1">
                          <a:latin typeface="Microsoft Sans Serif"/>
                          <a:cs typeface="Microsoft Sans Serif"/>
                        </a:rPr>
                        <a:t>developed</a:t>
                      </a:r>
                      <a:endParaRPr sz="180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9" y="690448"/>
            <a:ext cx="3433445" cy="574675"/>
          </a:xfrm>
          <a:prstGeom prst="rect">
            <a:avLst/>
          </a:prstGeom>
        </p:spPr>
        <p:txBody>
          <a:bodyPr vert="horz" wrap="square" lIns="0" tIns="12700" rIns="0" bIns="0" rtlCol="0">
            <a:spAutoFit/>
          </a:bodyPr>
          <a:lstStyle/>
          <a:p>
            <a:pPr marL="12700">
              <a:lnSpc>
                <a:spcPct val="100000"/>
              </a:lnSpc>
              <a:spcBef>
                <a:spcPts val="100"/>
              </a:spcBef>
            </a:pPr>
            <a:r>
              <a:rPr lang="hr-HR" sz="3600">
                <a:solidFill>
                  <a:srgbClr val="1F3863"/>
                </a:solidFill>
              </a:rPr>
              <a:t>B</a:t>
            </a:r>
            <a:r>
              <a:rPr sz="3600" err="1">
                <a:solidFill>
                  <a:srgbClr val="1F3863"/>
                </a:solidFill>
              </a:rPr>
              <a:t>iomas</a:t>
            </a:r>
            <a:r>
              <a:rPr lang="hr-HR" sz="3600">
                <a:solidFill>
                  <a:srgbClr val="1F3863"/>
                </a:solidFill>
              </a:rPr>
              <a:t>s </a:t>
            </a:r>
            <a:r>
              <a:rPr lang="hr-HR" sz="3600" err="1">
                <a:solidFill>
                  <a:srgbClr val="1F3863"/>
                </a:solidFill>
              </a:rPr>
              <a:t>usage</a:t>
            </a:r>
            <a:endParaRPr sz="3600"/>
          </a:p>
        </p:txBody>
      </p:sp>
      <p:graphicFrame>
        <p:nvGraphicFramePr>
          <p:cNvPr id="8" name="object 8"/>
          <p:cNvGraphicFramePr>
            <a:graphicFrameLocks noGrp="1"/>
          </p:cNvGraphicFramePr>
          <p:nvPr>
            <p:extLst>
              <p:ext uri="{D42A27DB-BD31-4B8C-83A1-F6EECF244321}">
                <p14:modId xmlns:p14="http://schemas.microsoft.com/office/powerpoint/2010/main" val="3665169362"/>
              </p:ext>
            </p:extLst>
          </p:nvPr>
        </p:nvGraphicFramePr>
        <p:xfrm>
          <a:off x="821088" y="1981200"/>
          <a:ext cx="7025366" cy="3407323"/>
        </p:xfrm>
        <a:graphic>
          <a:graphicData uri="http://schemas.openxmlformats.org/drawingml/2006/table">
            <a:tbl>
              <a:tblPr firstRow="1" bandRow="1">
                <a:tableStyleId>{2D5ABB26-0587-4C30-8999-92F81FD0307C}</a:tableStyleId>
              </a:tblPr>
              <a:tblGrid>
                <a:gridCol w="3559951">
                  <a:extLst>
                    <a:ext uri="{9D8B030D-6E8A-4147-A177-3AD203B41FA5}">
                      <a16:colId xmlns:a16="http://schemas.microsoft.com/office/drawing/2014/main" val="20000"/>
                    </a:ext>
                  </a:extLst>
                </a:gridCol>
                <a:gridCol w="3465415">
                  <a:extLst>
                    <a:ext uri="{9D8B030D-6E8A-4147-A177-3AD203B41FA5}">
                      <a16:colId xmlns:a16="http://schemas.microsoft.com/office/drawing/2014/main" val="20001"/>
                    </a:ext>
                  </a:extLst>
                </a:gridCol>
              </a:tblGrid>
              <a:tr h="559348">
                <a:tc>
                  <a:txBody>
                    <a:bodyPr/>
                    <a:lstStyle/>
                    <a:p>
                      <a:pPr marL="36195" algn="ctr">
                        <a:lnSpc>
                          <a:spcPts val="3800"/>
                        </a:lnSpc>
                      </a:pPr>
                      <a:r>
                        <a:rPr sz="3600" b="1">
                          <a:solidFill>
                            <a:srgbClr val="538235"/>
                          </a:solidFill>
                          <a:latin typeface="Arial"/>
                          <a:cs typeface="Arial"/>
                        </a:rPr>
                        <a:t>+</a:t>
                      </a:r>
                      <a:endParaRPr sz="3600">
                        <a:latin typeface="Arial"/>
                        <a:cs typeface="Arial"/>
                      </a:endParaRPr>
                    </a:p>
                  </a:txBody>
                  <a:tcPr marL="0" marR="0" marT="0" marB="0"/>
                </a:tc>
                <a:tc>
                  <a:txBody>
                    <a:bodyPr/>
                    <a:lstStyle/>
                    <a:p>
                      <a:pPr marL="54610" algn="ctr">
                        <a:lnSpc>
                          <a:spcPts val="3800"/>
                        </a:lnSpc>
                      </a:pPr>
                      <a:r>
                        <a:rPr sz="3600" b="1">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2505628">
                <a:tc>
                  <a:txBody>
                    <a:bodyPr/>
                    <a:lstStyle/>
                    <a:p>
                      <a:pPr marL="342900" marR="393700" indent="-342900">
                        <a:lnSpc>
                          <a:spcPct val="100000"/>
                        </a:lnSpc>
                        <a:spcBef>
                          <a:spcPts val="225"/>
                        </a:spcBef>
                        <a:buChar char="–"/>
                        <a:tabLst>
                          <a:tab pos="342900" algn="l"/>
                          <a:tab pos="470534" algn="l"/>
                        </a:tabLst>
                      </a:pPr>
                      <a:r>
                        <a:rPr lang="en-GB" sz="1800" spc="0" noProof="0">
                          <a:latin typeface="Arial" panose="020B0604020202020204" pitchFamily="34" charset="0"/>
                          <a:cs typeface="Arial" panose="020B0604020202020204" pitchFamily="34" charset="0"/>
                        </a:rPr>
                        <a:t>Developed „conventional industries”</a:t>
                      </a:r>
                    </a:p>
                    <a:p>
                      <a:pPr marL="342900" marR="17780" indent="-342900">
                        <a:lnSpc>
                          <a:spcPct val="100000"/>
                        </a:lnSpc>
                        <a:buChar char="–"/>
                        <a:tabLst>
                          <a:tab pos="342900" algn="l"/>
                          <a:tab pos="470534" algn="l"/>
                        </a:tabLst>
                      </a:pPr>
                      <a:r>
                        <a:rPr lang="en-GB" sz="1800" spc="0" noProof="0">
                          <a:latin typeface="Arial" panose="020B0604020202020204" pitchFamily="34" charset="0"/>
                          <a:cs typeface="Arial" panose="020B0604020202020204" pitchFamily="34" charset="0"/>
                        </a:rPr>
                        <a:t>Expressed interest for energy production</a:t>
                      </a:r>
                    </a:p>
                    <a:p>
                      <a:pPr marL="372745" indent="-372745">
                        <a:lnSpc>
                          <a:spcPct val="100000"/>
                        </a:lnSpc>
                        <a:buChar char="–"/>
                        <a:tabLst>
                          <a:tab pos="372745" algn="l"/>
                          <a:tab pos="470534" algn="l"/>
                        </a:tabLst>
                      </a:pPr>
                      <a:r>
                        <a:rPr lang="en-GB" sz="1800" spc="0" noProof="0">
                          <a:latin typeface="Arial" panose="020B0604020202020204" pitchFamily="34" charset="0"/>
                          <a:cs typeface="Arial" panose="020B0604020202020204" pitchFamily="34" charset="0"/>
                        </a:rPr>
                        <a:t>Importance in the context of energy independency</a:t>
                      </a:r>
                    </a:p>
                    <a:p>
                      <a:pPr marL="372745" indent="-372745">
                        <a:lnSpc>
                          <a:spcPct val="100000"/>
                        </a:lnSpc>
                        <a:buChar char="–"/>
                        <a:tabLst>
                          <a:tab pos="372745" algn="l"/>
                          <a:tab pos="470534" algn="l"/>
                        </a:tabLst>
                      </a:pPr>
                      <a:r>
                        <a:rPr lang="en-GB" sz="1800" spc="0" noProof="0">
                          <a:latin typeface="Arial" panose="020B0604020202020204" pitchFamily="34" charset="0"/>
                          <a:cs typeface="Arial" panose="020B0604020202020204" pitchFamily="34" charset="0"/>
                        </a:rPr>
                        <a:t>Possibility of manufacturing of wider  biobased products palette</a:t>
                      </a:r>
                    </a:p>
                  </a:txBody>
                  <a:tcPr marL="0" marR="0" marT="28575" marB="0"/>
                </a:tc>
                <a:tc>
                  <a:txBody>
                    <a:bodyPr/>
                    <a:lstStyle/>
                    <a:p>
                      <a:pPr marL="342900" marR="456565" indent="-342900">
                        <a:lnSpc>
                          <a:spcPct val="100000"/>
                        </a:lnSpc>
                        <a:spcBef>
                          <a:spcPts val="225"/>
                        </a:spcBef>
                        <a:buChar char="–"/>
                        <a:tabLst>
                          <a:tab pos="342900" algn="l"/>
                          <a:tab pos="434975" algn="l"/>
                        </a:tabLst>
                      </a:pPr>
                      <a:r>
                        <a:rPr lang="en-GB" sz="1800" spc="-110" noProof="0">
                          <a:latin typeface="Arial" panose="020B0604020202020204" pitchFamily="34" charset="0"/>
                          <a:cs typeface="Arial" panose="020B0604020202020204" pitchFamily="34" charset="0"/>
                        </a:rPr>
                        <a:t>Higher costs of investment in innovation technologies</a:t>
                      </a:r>
                    </a:p>
                    <a:p>
                      <a:pPr marL="342900" marR="456565" indent="-342900">
                        <a:lnSpc>
                          <a:spcPct val="100000"/>
                        </a:lnSpc>
                        <a:spcBef>
                          <a:spcPts val="225"/>
                        </a:spcBef>
                        <a:buChar char="–"/>
                        <a:tabLst>
                          <a:tab pos="342900" algn="l"/>
                          <a:tab pos="434975" algn="l"/>
                        </a:tabLst>
                      </a:pPr>
                      <a:r>
                        <a:rPr lang="en-GB" sz="1800" noProof="0">
                          <a:latin typeface="Arial" panose="020B0604020202020204" pitchFamily="34" charset="0"/>
                          <a:cs typeface="Arial" panose="020B0604020202020204" pitchFamily="34" charset="0"/>
                        </a:rPr>
                        <a:t>Long-term licensing procedures </a:t>
                      </a:r>
                    </a:p>
                    <a:p>
                      <a:pPr marL="342900" marR="456565" indent="-342900">
                        <a:lnSpc>
                          <a:spcPct val="100000"/>
                        </a:lnSpc>
                        <a:spcBef>
                          <a:spcPts val="225"/>
                        </a:spcBef>
                        <a:buChar char="–"/>
                        <a:tabLst>
                          <a:tab pos="342900" algn="l"/>
                          <a:tab pos="434975" algn="l"/>
                        </a:tabLst>
                      </a:pPr>
                      <a:r>
                        <a:rPr lang="en-GB" sz="1800" noProof="0">
                          <a:latin typeface="Arial" panose="020B0604020202020204" pitchFamily="34" charset="0"/>
                          <a:cs typeface="Arial" panose="020B0604020202020204" pitchFamily="34" charset="0"/>
                        </a:rPr>
                        <a:t>Technologies still in experimental stage for many biobased products</a:t>
                      </a:r>
                    </a:p>
                    <a:p>
                      <a:pPr marL="342900" marR="456565" indent="-342900">
                        <a:lnSpc>
                          <a:spcPct val="100000"/>
                        </a:lnSpc>
                        <a:spcBef>
                          <a:spcPts val="225"/>
                        </a:spcBef>
                        <a:buChar char="–"/>
                        <a:tabLst>
                          <a:tab pos="342900" algn="l"/>
                          <a:tab pos="434975" algn="l"/>
                        </a:tabLst>
                      </a:pPr>
                      <a:r>
                        <a:rPr lang="en-GB" sz="1800" noProof="0">
                          <a:latin typeface="Arial" panose="020B0604020202020204" pitchFamily="34" charset="0"/>
                          <a:cs typeface="Arial" panose="020B0604020202020204" pitchFamily="34" charset="0"/>
                        </a:rPr>
                        <a:t>High percentage of biomass is still used for heating</a:t>
                      </a:r>
                    </a:p>
                  </a:txBody>
                  <a:tcPr marL="0" marR="0" marT="28575" marB="0"/>
                </a:tc>
                <a:extLst>
                  <a:ext uri="{0D108BD9-81ED-4DB2-BD59-A6C34878D82A}">
                    <a16:rowId xmlns:a16="http://schemas.microsoft.com/office/drawing/2014/main" val="10001"/>
                  </a:ext>
                </a:extLst>
              </a:tr>
            </a:tbl>
          </a:graphicData>
        </a:graphic>
      </p:graphicFrame>
      <p:sp>
        <p:nvSpPr>
          <p:cNvPr id="9" name="object 9"/>
          <p:cNvSpPr/>
          <p:nvPr/>
        </p:nvSpPr>
        <p:spPr>
          <a:xfrm>
            <a:off x="8924049" y="3922293"/>
            <a:ext cx="1004569" cy="1005205"/>
          </a:xfrm>
          <a:custGeom>
            <a:avLst/>
            <a:gdLst/>
            <a:ahLst/>
            <a:cxnLst/>
            <a:rect l="l" t="t" r="r" b="b"/>
            <a:pathLst>
              <a:path w="1004570" h="1005204">
                <a:moveTo>
                  <a:pt x="423151" y="387692"/>
                </a:moveTo>
                <a:lnTo>
                  <a:pt x="183375" y="148056"/>
                </a:lnTo>
                <a:lnTo>
                  <a:pt x="184632" y="146799"/>
                </a:lnTo>
                <a:lnTo>
                  <a:pt x="151993" y="86588"/>
                </a:lnTo>
                <a:lnTo>
                  <a:pt x="44030" y="0"/>
                </a:lnTo>
                <a:lnTo>
                  <a:pt x="88" y="43903"/>
                </a:lnTo>
                <a:lnTo>
                  <a:pt x="86715" y="151828"/>
                </a:lnTo>
                <a:lnTo>
                  <a:pt x="146977" y="184442"/>
                </a:lnTo>
                <a:lnTo>
                  <a:pt x="148221" y="183184"/>
                </a:lnTo>
                <a:lnTo>
                  <a:pt x="387997" y="422821"/>
                </a:lnTo>
                <a:lnTo>
                  <a:pt x="423151" y="387692"/>
                </a:lnTo>
                <a:close/>
              </a:path>
              <a:path w="1004570" h="1005204">
                <a:moveTo>
                  <a:pt x="1004049" y="158013"/>
                </a:moveTo>
                <a:lnTo>
                  <a:pt x="993089" y="111671"/>
                </a:lnTo>
                <a:lnTo>
                  <a:pt x="891413" y="213296"/>
                </a:lnTo>
                <a:lnTo>
                  <a:pt x="811060" y="191973"/>
                </a:lnTo>
                <a:lnTo>
                  <a:pt x="790981" y="112928"/>
                </a:lnTo>
                <a:lnTo>
                  <a:pt x="892670" y="11290"/>
                </a:lnTo>
                <a:lnTo>
                  <a:pt x="846493" y="1054"/>
                </a:lnTo>
                <a:lnTo>
                  <a:pt x="800074" y="3759"/>
                </a:lnTo>
                <a:lnTo>
                  <a:pt x="756018" y="18694"/>
                </a:lnTo>
                <a:lnTo>
                  <a:pt x="716915" y="45161"/>
                </a:lnTo>
                <a:lnTo>
                  <a:pt x="686650" y="81737"/>
                </a:lnTo>
                <a:lnTo>
                  <a:pt x="667791" y="124066"/>
                </a:lnTo>
                <a:lnTo>
                  <a:pt x="660946" y="169913"/>
                </a:lnTo>
                <a:lnTo>
                  <a:pt x="666699" y="217068"/>
                </a:lnTo>
                <a:lnTo>
                  <a:pt x="115277" y="768146"/>
                </a:lnTo>
                <a:lnTo>
                  <a:pt x="115277" y="917917"/>
                </a:lnTo>
                <a:lnTo>
                  <a:pt x="113157" y="928839"/>
                </a:lnTo>
                <a:lnTo>
                  <a:pt x="106794" y="938453"/>
                </a:lnTo>
                <a:lnTo>
                  <a:pt x="99783" y="943851"/>
                </a:lnTo>
                <a:lnTo>
                  <a:pt x="92049" y="946772"/>
                </a:lnTo>
                <a:lnTo>
                  <a:pt x="83845" y="947102"/>
                </a:lnTo>
                <a:lnTo>
                  <a:pt x="75412" y="944727"/>
                </a:lnTo>
                <a:lnTo>
                  <a:pt x="67906" y="940092"/>
                </a:lnTo>
                <a:lnTo>
                  <a:pt x="62395" y="933907"/>
                </a:lnTo>
                <a:lnTo>
                  <a:pt x="59004" y="926553"/>
                </a:lnTo>
                <a:lnTo>
                  <a:pt x="57835" y="918387"/>
                </a:lnTo>
                <a:lnTo>
                  <a:pt x="59169" y="910031"/>
                </a:lnTo>
                <a:lnTo>
                  <a:pt x="92049" y="890003"/>
                </a:lnTo>
                <a:lnTo>
                  <a:pt x="115277" y="917917"/>
                </a:lnTo>
                <a:lnTo>
                  <a:pt x="115277" y="768146"/>
                </a:lnTo>
                <a:lnTo>
                  <a:pt x="26454" y="856907"/>
                </a:lnTo>
                <a:lnTo>
                  <a:pt x="3238" y="895642"/>
                </a:lnTo>
                <a:lnTo>
                  <a:pt x="0" y="918387"/>
                </a:lnTo>
                <a:lnTo>
                  <a:pt x="2603" y="940968"/>
                </a:lnTo>
                <a:lnTo>
                  <a:pt x="24892" y="980173"/>
                </a:lnTo>
                <a:lnTo>
                  <a:pt x="64122" y="1002449"/>
                </a:lnTo>
                <a:lnTo>
                  <a:pt x="86791" y="1005065"/>
                </a:lnTo>
                <a:lnTo>
                  <a:pt x="108991" y="1001814"/>
                </a:lnTo>
                <a:lnTo>
                  <a:pt x="129794" y="992911"/>
                </a:lnTo>
                <a:lnTo>
                  <a:pt x="148221" y="978611"/>
                </a:lnTo>
                <a:lnTo>
                  <a:pt x="179743" y="947102"/>
                </a:lnTo>
                <a:lnTo>
                  <a:pt x="237223" y="889673"/>
                </a:lnTo>
                <a:lnTo>
                  <a:pt x="788466" y="338759"/>
                </a:lnTo>
                <a:lnTo>
                  <a:pt x="835647" y="344500"/>
                </a:lnTo>
                <a:lnTo>
                  <a:pt x="874153" y="338759"/>
                </a:lnTo>
                <a:lnTo>
                  <a:pt x="923861" y="318820"/>
                </a:lnTo>
                <a:lnTo>
                  <a:pt x="960450" y="288569"/>
                </a:lnTo>
                <a:lnTo>
                  <a:pt x="986904" y="249288"/>
                </a:lnTo>
                <a:lnTo>
                  <a:pt x="1001712" y="204825"/>
                </a:lnTo>
                <a:lnTo>
                  <a:pt x="1004049" y="158013"/>
                </a:lnTo>
                <a:close/>
              </a:path>
              <a:path w="1004570" h="1005204">
                <a:moveTo>
                  <a:pt x="1004227" y="919010"/>
                </a:moveTo>
                <a:lnTo>
                  <a:pt x="1001496" y="887018"/>
                </a:lnTo>
                <a:lnTo>
                  <a:pt x="988060" y="856907"/>
                </a:lnTo>
                <a:lnTo>
                  <a:pt x="664184" y="533222"/>
                </a:lnTo>
                <a:lnTo>
                  <a:pt x="533628" y="663702"/>
                </a:lnTo>
                <a:lnTo>
                  <a:pt x="858774" y="988644"/>
                </a:lnTo>
                <a:lnTo>
                  <a:pt x="860018" y="987386"/>
                </a:lnTo>
                <a:lnTo>
                  <a:pt x="889406" y="1001344"/>
                </a:lnTo>
                <a:lnTo>
                  <a:pt x="920902" y="1004011"/>
                </a:lnTo>
                <a:lnTo>
                  <a:pt x="951458" y="995857"/>
                </a:lnTo>
                <a:lnTo>
                  <a:pt x="963612" y="987386"/>
                </a:lnTo>
                <a:lnTo>
                  <a:pt x="978014" y="977353"/>
                </a:lnTo>
                <a:lnTo>
                  <a:pt x="996365" y="950061"/>
                </a:lnTo>
                <a:lnTo>
                  <a:pt x="1004227" y="919010"/>
                </a:lnTo>
                <a:close/>
              </a:path>
            </a:pathLst>
          </a:custGeom>
          <a:solidFill>
            <a:srgbClr val="385622"/>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sp>
        <p:nvSpPr>
          <p:cNvPr id="7" name="object 7"/>
          <p:cNvSpPr txBox="1">
            <a:spLocks noGrp="1"/>
          </p:cNvSpPr>
          <p:nvPr>
            <p:ph type="title"/>
          </p:nvPr>
        </p:nvSpPr>
        <p:spPr>
          <a:xfrm>
            <a:off x="916938" y="690448"/>
            <a:ext cx="5179061" cy="566822"/>
          </a:xfrm>
          <a:prstGeom prst="rect">
            <a:avLst/>
          </a:prstGeom>
        </p:spPr>
        <p:txBody>
          <a:bodyPr vert="horz" wrap="square" lIns="0" tIns="12700" rIns="0" bIns="0" rtlCol="0">
            <a:spAutoFit/>
          </a:bodyPr>
          <a:lstStyle/>
          <a:p>
            <a:pPr marL="12700">
              <a:lnSpc>
                <a:spcPct val="100000"/>
              </a:lnSpc>
              <a:spcBef>
                <a:spcPts val="100"/>
              </a:spcBef>
            </a:pPr>
            <a:r>
              <a:rPr lang="hr-HR" sz="3600" spc="-165">
                <a:solidFill>
                  <a:srgbClr val="1F3863"/>
                </a:solidFill>
              </a:rPr>
              <a:t>Research </a:t>
            </a:r>
            <a:r>
              <a:rPr lang="hr-HR" sz="3600" spc="-165" err="1">
                <a:solidFill>
                  <a:srgbClr val="1F3863"/>
                </a:solidFill>
              </a:rPr>
              <a:t>and</a:t>
            </a:r>
            <a:r>
              <a:rPr lang="hr-HR" sz="3600" spc="-165">
                <a:solidFill>
                  <a:srgbClr val="1F3863"/>
                </a:solidFill>
              </a:rPr>
              <a:t> </a:t>
            </a:r>
            <a:r>
              <a:rPr lang="hr-HR" sz="3600" spc="-165" err="1">
                <a:solidFill>
                  <a:srgbClr val="1F3863"/>
                </a:solidFill>
              </a:rPr>
              <a:t>innovation</a:t>
            </a:r>
            <a:endParaRPr sz="3600"/>
          </a:p>
        </p:txBody>
      </p:sp>
      <p:graphicFrame>
        <p:nvGraphicFramePr>
          <p:cNvPr id="8" name="object 8"/>
          <p:cNvGraphicFramePr>
            <a:graphicFrameLocks noGrp="1"/>
          </p:cNvGraphicFramePr>
          <p:nvPr>
            <p:extLst>
              <p:ext uri="{D42A27DB-BD31-4B8C-83A1-F6EECF244321}">
                <p14:modId xmlns:p14="http://schemas.microsoft.com/office/powerpoint/2010/main" val="1392436673"/>
              </p:ext>
            </p:extLst>
          </p:nvPr>
        </p:nvGraphicFramePr>
        <p:xfrm>
          <a:off x="788923" y="2113883"/>
          <a:ext cx="7139568" cy="2558963"/>
        </p:xfrm>
        <a:graphic>
          <a:graphicData uri="http://schemas.openxmlformats.org/drawingml/2006/table">
            <a:tbl>
              <a:tblPr firstRow="1" bandRow="1">
                <a:tableStyleId>{2D5ABB26-0587-4C30-8999-92F81FD0307C}</a:tableStyleId>
              </a:tblPr>
              <a:tblGrid>
                <a:gridCol w="3470898">
                  <a:extLst>
                    <a:ext uri="{9D8B030D-6E8A-4147-A177-3AD203B41FA5}">
                      <a16:colId xmlns:a16="http://schemas.microsoft.com/office/drawing/2014/main" val="20000"/>
                    </a:ext>
                  </a:extLst>
                </a:gridCol>
                <a:gridCol w="3668670">
                  <a:extLst>
                    <a:ext uri="{9D8B030D-6E8A-4147-A177-3AD203B41FA5}">
                      <a16:colId xmlns:a16="http://schemas.microsoft.com/office/drawing/2014/main" val="20001"/>
                    </a:ext>
                  </a:extLst>
                </a:gridCol>
              </a:tblGrid>
              <a:tr h="559348">
                <a:tc>
                  <a:txBody>
                    <a:bodyPr/>
                    <a:lstStyle/>
                    <a:p>
                      <a:pPr marL="140970" algn="ctr">
                        <a:lnSpc>
                          <a:spcPts val="3800"/>
                        </a:lnSpc>
                      </a:pPr>
                      <a:r>
                        <a:rPr sz="3600" b="1">
                          <a:solidFill>
                            <a:srgbClr val="538235"/>
                          </a:solidFill>
                          <a:latin typeface="Arial"/>
                          <a:cs typeface="Arial"/>
                        </a:rPr>
                        <a:t>+</a:t>
                      </a:r>
                      <a:endParaRPr sz="3600">
                        <a:latin typeface="Arial"/>
                        <a:cs typeface="Arial"/>
                      </a:endParaRPr>
                    </a:p>
                  </a:txBody>
                  <a:tcPr marL="0" marR="0" marT="0" marB="0"/>
                </a:tc>
                <a:tc>
                  <a:txBody>
                    <a:bodyPr/>
                    <a:lstStyle/>
                    <a:p>
                      <a:pPr marL="94615" algn="ctr">
                        <a:lnSpc>
                          <a:spcPts val="3800"/>
                        </a:lnSpc>
                      </a:pPr>
                      <a:r>
                        <a:rPr sz="3600" b="1">
                          <a:solidFill>
                            <a:srgbClr val="FF0000"/>
                          </a:solidFill>
                          <a:latin typeface="Arial"/>
                          <a:cs typeface="Arial"/>
                        </a:rPr>
                        <a:t>-</a:t>
                      </a:r>
                      <a:endParaRPr sz="3600">
                        <a:latin typeface="Arial"/>
                        <a:cs typeface="Arial"/>
                      </a:endParaRPr>
                    </a:p>
                  </a:txBody>
                  <a:tcPr marL="0" marR="0" marT="0" marB="0"/>
                </a:tc>
                <a:extLst>
                  <a:ext uri="{0D108BD9-81ED-4DB2-BD59-A6C34878D82A}">
                    <a16:rowId xmlns:a16="http://schemas.microsoft.com/office/drawing/2014/main" val="10000"/>
                  </a:ext>
                </a:extLst>
              </a:tr>
              <a:tr h="1956678">
                <a:tc>
                  <a:txBody>
                    <a:bodyPr/>
                    <a:lstStyle/>
                    <a:p>
                      <a:pPr marL="469900" indent="-343535">
                        <a:lnSpc>
                          <a:spcPct val="100000"/>
                        </a:lnSpc>
                        <a:spcBef>
                          <a:spcPts val="225"/>
                        </a:spcBef>
                        <a:buChar char="–"/>
                        <a:tabLst>
                          <a:tab pos="469900" algn="l"/>
                          <a:tab pos="470534" algn="l"/>
                        </a:tabLst>
                      </a:pPr>
                      <a:r>
                        <a:rPr lang="hr-HR" sz="1800" spc="0" err="1">
                          <a:latin typeface="Microsoft Sans Serif"/>
                          <a:cs typeface="Microsoft Sans Serif"/>
                        </a:rPr>
                        <a:t>High</a:t>
                      </a:r>
                      <a:r>
                        <a:rPr lang="hr-HR" sz="1800" spc="0">
                          <a:latin typeface="Microsoft Sans Serif"/>
                          <a:cs typeface="Microsoft Sans Serif"/>
                        </a:rPr>
                        <a:t> </a:t>
                      </a:r>
                      <a:r>
                        <a:rPr lang="hr-HR" sz="1800" spc="0" err="1">
                          <a:latin typeface="Microsoft Sans Serif"/>
                          <a:cs typeface="Microsoft Sans Serif"/>
                        </a:rPr>
                        <a:t>number</a:t>
                      </a:r>
                      <a:r>
                        <a:rPr lang="hr-HR" sz="1800" spc="0">
                          <a:latin typeface="Microsoft Sans Serif"/>
                          <a:cs typeface="Microsoft Sans Serif"/>
                        </a:rPr>
                        <a:t> </a:t>
                      </a:r>
                      <a:r>
                        <a:rPr lang="hr-HR" sz="1800" spc="0" err="1">
                          <a:latin typeface="Microsoft Sans Serif"/>
                          <a:cs typeface="Microsoft Sans Serif"/>
                        </a:rPr>
                        <a:t>of</a:t>
                      </a:r>
                      <a:r>
                        <a:rPr lang="hr-HR" sz="1800" spc="0">
                          <a:latin typeface="Microsoft Sans Serif"/>
                          <a:cs typeface="Microsoft Sans Serif"/>
                        </a:rPr>
                        <a:t> </a:t>
                      </a:r>
                      <a:r>
                        <a:rPr lang="hr-HR" sz="1800" spc="0" err="1">
                          <a:latin typeface="Microsoft Sans Serif"/>
                          <a:cs typeface="Microsoft Sans Serif"/>
                        </a:rPr>
                        <a:t>projects</a:t>
                      </a:r>
                      <a:r>
                        <a:rPr lang="hr-HR" sz="1800" spc="0">
                          <a:latin typeface="Microsoft Sans Serif"/>
                          <a:cs typeface="Microsoft Sans Serif"/>
                        </a:rPr>
                        <a:t> </a:t>
                      </a:r>
                      <a:r>
                        <a:rPr lang="hr-HR" sz="1800" spc="0" err="1">
                          <a:latin typeface="Microsoft Sans Serif"/>
                          <a:cs typeface="Microsoft Sans Serif"/>
                        </a:rPr>
                        <a:t>in</a:t>
                      </a:r>
                      <a:r>
                        <a:rPr lang="hr-HR" sz="1800" spc="0">
                          <a:latin typeface="Microsoft Sans Serif"/>
                          <a:cs typeface="Microsoft Sans Serif"/>
                        </a:rPr>
                        <a:t> bioeconomy </a:t>
                      </a:r>
                      <a:r>
                        <a:rPr lang="hr-HR" sz="1800" spc="0" err="1">
                          <a:latin typeface="Microsoft Sans Serif"/>
                          <a:cs typeface="Microsoft Sans Serif"/>
                        </a:rPr>
                        <a:t>sectors</a:t>
                      </a:r>
                      <a:endParaRPr lang="hr-HR" sz="1800" spc="0">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spc="0" err="1">
                          <a:latin typeface="Microsoft Sans Serif"/>
                          <a:cs typeface="Microsoft Sans Serif"/>
                        </a:rPr>
                        <a:t>Involvement</a:t>
                      </a:r>
                      <a:r>
                        <a:rPr lang="hr-HR" sz="1800" spc="0">
                          <a:latin typeface="Microsoft Sans Serif"/>
                          <a:cs typeface="Microsoft Sans Serif"/>
                        </a:rPr>
                        <a:t> </a:t>
                      </a:r>
                      <a:r>
                        <a:rPr lang="hr-HR" sz="1800" spc="0" err="1">
                          <a:latin typeface="Microsoft Sans Serif"/>
                          <a:cs typeface="Microsoft Sans Serif"/>
                        </a:rPr>
                        <a:t>in</a:t>
                      </a:r>
                      <a:r>
                        <a:rPr lang="hr-HR" sz="1800" spc="0">
                          <a:latin typeface="Microsoft Sans Serif"/>
                          <a:cs typeface="Microsoft Sans Serif"/>
                        </a:rPr>
                        <a:t> </a:t>
                      </a:r>
                      <a:r>
                        <a:rPr lang="hr-HR" sz="1800" spc="0" err="1">
                          <a:latin typeface="Microsoft Sans Serif"/>
                          <a:cs typeface="Microsoft Sans Serif"/>
                        </a:rPr>
                        <a:t>international</a:t>
                      </a:r>
                      <a:r>
                        <a:rPr lang="hr-HR" sz="1800" spc="0">
                          <a:latin typeface="Microsoft Sans Serif"/>
                          <a:cs typeface="Microsoft Sans Serif"/>
                        </a:rPr>
                        <a:t> </a:t>
                      </a:r>
                      <a:r>
                        <a:rPr lang="hr-HR" sz="1800" spc="0" err="1">
                          <a:latin typeface="Microsoft Sans Serif"/>
                          <a:cs typeface="Microsoft Sans Serif"/>
                        </a:rPr>
                        <a:t>consortia</a:t>
                      </a:r>
                      <a:endParaRPr lang="hr-HR" sz="1800" spc="0">
                        <a:latin typeface="Microsoft Sans Serif"/>
                        <a:cs typeface="Microsoft Sans Serif"/>
                      </a:endParaRPr>
                    </a:p>
                    <a:p>
                      <a:pPr marL="469900" indent="-343535">
                        <a:lnSpc>
                          <a:spcPct val="100000"/>
                        </a:lnSpc>
                        <a:spcBef>
                          <a:spcPts val="225"/>
                        </a:spcBef>
                        <a:buChar char="–"/>
                        <a:tabLst>
                          <a:tab pos="469900" algn="l"/>
                          <a:tab pos="470534" algn="l"/>
                        </a:tabLst>
                      </a:pPr>
                      <a:r>
                        <a:rPr lang="hr-HR" sz="1800" spc="0" err="1">
                          <a:latin typeface="Microsoft Sans Serif"/>
                          <a:cs typeface="Microsoft Sans Serif"/>
                        </a:rPr>
                        <a:t>Possibility</a:t>
                      </a:r>
                      <a:r>
                        <a:rPr lang="hr-HR" sz="1800" spc="0">
                          <a:latin typeface="Microsoft Sans Serif"/>
                          <a:cs typeface="Microsoft Sans Serif"/>
                        </a:rPr>
                        <a:t> to </a:t>
                      </a:r>
                      <a:r>
                        <a:rPr lang="hr-HR" sz="1800" spc="0" err="1">
                          <a:latin typeface="Microsoft Sans Serif"/>
                          <a:cs typeface="Microsoft Sans Serif"/>
                        </a:rPr>
                        <a:t>obtain</a:t>
                      </a:r>
                      <a:r>
                        <a:rPr lang="hr-HR" sz="1800" spc="0">
                          <a:latin typeface="Microsoft Sans Serif"/>
                          <a:cs typeface="Microsoft Sans Serif"/>
                        </a:rPr>
                        <a:t> </a:t>
                      </a:r>
                      <a:r>
                        <a:rPr lang="hr-HR" sz="1800" spc="0" err="1">
                          <a:latin typeface="Microsoft Sans Serif"/>
                          <a:cs typeface="Microsoft Sans Serif"/>
                        </a:rPr>
                        <a:t>financing</a:t>
                      </a:r>
                      <a:r>
                        <a:rPr lang="hr-HR" sz="1800" spc="0">
                          <a:latin typeface="Microsoft Sans Serif"/>
                          <a:cs typeface="Microsoft Sans Serif"/>
                        </a:rPr>
                        <a:t> </a:t>
                      </a:r>
                      <a:r>
                        <a:rPr lang="hr-HR" sz="1800" spc="0" err="1">
                          <a:latin typeface="Microsoft Sans Serif"/>
                          <a:cs typeface="Microsoft Sans Serif"/>
                        </a:rPr>
                        <a:t>from</a:t>
                      </a:r>
                      <a:r>
                        <a:rPr lang="hr-HR" sz="1800" spc="0">
                          <a:latin typeface="Microsoft Sans Serif"/>
                          <a:cs typeface="Microsoft Sans Serif"/>
                        </a:rPr>
                        <a:t> EU </a:t>
                      </a:r>
                      <a:r>
                        <a:rPr lang="hr-HR" sz="1800" spc="0" err="1">
                          <a:latin typeface="Microsoft Sans Serif"/>
                          <a:cs typeface="Microsoft Sans Serif"/>
                        </a:rPr>
                        <a:t>sources</a:t>
                      </a:r>
                      <a:endParaRPr sz="1800" spc="0">
                        <a:latin typeface="Microsoft Sans Serif"/>
                        <a:cs typeface="Microsoft Sans Serif"/>
                      </a:endParaRPr>
                    </a:p>
                  </a:txBody>
                  <a:tcPr marL="0" marR="0" marT="28575" marB="0"/>
                </a:tc>
                <a:tc>
                  <a:txBody>
                    <a:bodyPr/>
                    <a:lstStyle/>
                    <a:p>
                      <a:pPr marL="539115" indent="-343535">
                        <a:lnSpc>
                          <a:spcPct val="100000"/>
                        </a:lnSpc>
                        <a:spcBef>
                          <a:spcPts val="225"/>
                        </a:spcBef>
                        <a:buChar char="–"/>
                        <a:tabLst>
                          <a:tab pos="539115" algn="l"/>
                          <a:tab pos="539750" algn="l"/>
                        </a:tabLst>
                      </a:pPr>
                      <a:r>
                        <a:rPr lang="hr-HR" sz="1800" spc="0" err="1">
                          <a:latin typeface="Microsoft Sans Serif"/>
                          <a:cs typeface="Microsoft Sans Serif"/>
                        </a:rPr>
                        <a:t>Still</a:t>
                      </a:r>
                      <a:r>
                        <a:rPr lang="hr-HR" sz="1800" spc="0">
                          <a:latin typeface="Microsoft Sans Serif"/>
                          <a:cs typeface="Microsoft Sans Serif"/>
                        </a:rPr>
                        <a:t> </a:t>
                      </a:r>
                      <a:r>
                        <a:rPr lang="hr-HR" sz="1800" spc="0" err="1">
                          <a:latin typeface="Microsoft Sans Serif"/>
                          <a:cs typeface="Microsoft Sans Serif"/>
                        </a:rPr>
                        <a:t>very</a:t>
                      </a:r>
                      <a:r>
                        <a:rPr lang="hr-HR" sz="1800" spc="0">
                          <a:latin typeface="Microsoft Sans Serif"/>
                          <a:cs typeface="Microsoft Sans Serif"/>
                        </a:rPr>
                        <a:t> </a:t>
                      </a:r>
                      <a:r>
                        <a:rPr lang="hr-HR" sz="1800" spc="0" err="1">
                          <a:latin typeface="Microsoft Sans Serif"/>
                          <a:cs typeface="Microsoft Sans Serif"/>
                        </a:rPr>
                        <a:t>low</a:t>
                      </a:r>
                      <a:r>
                        <a:rPr lang="hr-HR" sz="1800" spc="0">
                          <a:latin typeface="Microsoft Sans Serif"/>
                          <a:cs typeface="Microsoft Sans Serif"/>
                        </a:rPr>
                        <a:t> </a:t>
                      </a:r>
                      <a:r>
                        <a:rPr lang="hr-HR" sz="1800" spc="0" err="1">
                          <a:latin typeface="Microsoft Sans Serif"/>
                          <a:cs typeface="Microsoft Sans Serif"/>
                        </a:rPr>
                        <a:t>investment</a:t>
                      </a:r>
                      <a:r>
                        <a:rPr lang="hr-HR" sz="1800" spc="0">
                          <a:latin typeface="Microsoft Sans Serif"/>
                          <a:cs typeface="Microsoft Sans Serif"/>
                        </a:rPr>
                        <a:t> </a:t>
                      </a:r>
                      <a:r>
                        <a:rPr lang="hr-HR" sz="1800" spc="0" err="1">
                          <a:latin typeface="Microsoft Sans Serif"/>
                          <a:cs typeface="Microsoft Sans Serif"/>
                        </a:rPr>
                        <a:t>level</a:t>
                      </a:r>
                      <a:r>
                        <a:rPr lang="hr-HR" sz="1800" spc="0">
                          <a:latin typeface="Microsoft Sans Serif"/>
                          <a:cs typeface="Microsoft Sans Serif"/>
                        </a:rPr>
                        <a:t> </a:t>
                      </a:r>
                      <a:r>
                        <a:rPr lang="hr-HR" sz="1800" spc="0" err="1">
                          <a:latin typeface="Microsoft Sans Serif"/>
                          <a:cs typeface="Microsoft Sans Serif"/>
                        </a:rPr>
                        <a:t>in</a:t>
                      </a:r>
                      <a:r>
                        <a:rPr lang="hr-HR" sz="1800" spc="0">
                          <a:latin typeface="Microsoft Sans Serif"/>
                          <a:cs typeface="Microsoft Sans Serif"/>
                        </a:rPr>
                        <a:t> </a:t>
                      </a:r>
                      <a:r>
                        <a:rPr lang="hr-HR" sz="1800" spc="0" err="1">
                          <a:latin typeface="Microsoft Sans Serif"/>
                          <a:cs typeface="Microsoft Sans Serif"/>
                        </a:rPr>
                        <a:t>research</a:t>
                      </a:r>
                      <a:r>
                        <a:rPr lang="hr-HR" sz="1800" spc="0">
                          <a:latin typeface="Microsoft Sans Serif"/>
                          <a:cs typeface="Microsoft Sans Serif"/>
                        </a:rPr>
                        <a:t> </a:t>
                      </a:r>
                      <a:r>
                        <a:rPr lang="hr-HR" sz="1800" spc="0" err="1">
                          <a:latin typeface="Microsoft Sans Serif"/>
                          <a:cs typeface="Microsoft Sans Serif"/>
                        </a:rPr>
                        <a:t>and</a:t>
                      </a:r>
                      <a:r>
                        <a:rPr lang="hr-HR" sz="1800" spc="0">
                          <a:latin typeface="Microsoft Sans Serif"/>
                          <a:cs typeface="Microsoft Sans Serif"/>
                        </a:rPr>
                        <a:t> </a:t>
                      </a:r>
                      <a:r>
                        <a:rPr lang="hr-HR" sz="1800" spc="0" err="1">
                          <a:latin typeface="Microsoft Sans Serif"/>
                          <a:cs typeface="Microsoft Sans Serif"/>
                        </a:rPr>
                        <a:t>innovation</a:t>
                      </a:r>
                      <a:r>
                        <a:rPr lang="hr-HR" sz="1800" spc="0">
                          <a:latin typeface="Microsoft Sans Serif"/>
                          <a:cs typeface="Microsoft Sans Serif"/>
                        </a:rPr>
                        <a:t> </a:t>
                      </a:r>
                    </a:p>
                    <a:p>
                      <a:pPr marL="539115" indent="-343535">
                        <a:lnSpc>
                          <a:spcPct val="100000"/>
                        </a:lnSpc>
                        <a:spcBef>
                          <a:spcPts val="225"/>
                        </a:spcBef>
                        <a:buChar char="–"/>
                        <a:tabLst>
                          <a:tab pos="539115" algn="l"/>
                          <a:tab pos="539750" algn="l"/>
                        </a:tabLst>
                      </a:pPr>
                      <a:r>
                        <a:rPr lang="hr-HR" sz="1800" spc="0" err="1">
                          <a:latin typeface="Microsoft Sans Serif"/>
                          <a:cs typeface="Microsoft Sans Serif"/>
                        </a:rPr>
                        <a:t>Unsufficient</a:t>
                      </a:r>
                      <a:r>
                        <a:rPr lang="hr-HR" sz="1800" spc="0">
                          <a:latin typeface="Microsoft Sans Serif"/>
                          <a:cs typeface="Microsoft Sans Serif"/>
                        </a:rPr>
                        <a:t> </a:t>
                      </a:r>
                      <a:r>
                        <a:rPr lang="hr-HR" sz="1800" spc="0" err="1">
                          <a:latin typeface="Microsoft Sans Serif"/>
                          <a:cs typeface="Microsoft Sans Serif"/>
                        </a:rPr>
                        <a:t>cooperation</a:t>
                      </a:r>
                      <a:r>
                        <a:rPr lang="hr-HR" sz="1800" spc="0">
                          <a:latin typeface="Microsoft Sans Serif"/>
                          <a:cs typeface="Microsoft Sans Serif"/>
                        </a:rPr>
                        <a:t> </a:t>
                      </a:r>
                      <a:r>
                        <a:rPr lang="hr-HR" sz="1800" spc="0" err="1">
                          <a:latin typeface="Microsoft Sans Serif"/>
                          <a:cs typeface="Microsoft Sans Serif"/>
                        </a:rPr>
                        <a:t>of</a:t>
                      </a:r>
                      <a:r>
                        <a:rPr lang="hr-HR" sz="1800" spc="0">
                          <a:latin typeface="Microsoft Sans Serif"/>
                          <a:cs typeface="Microsoft Sans Serif"/>
                        </a:rPr>
                        <a:t> </a:t>
                      </a:r>
                      <a:r>
                        <a:rPr lang="hr-HR" sz="1800" spc="0" err="1">
                          <a:latin typeface="Microsoft Sans Serif"/>
                          <a:cs typeface="Microsoft Sans Serif"/>
                        </a:rPr>
                        <a:t>scientific</a:t>
                      </a:r>
                      <a:r>
                        <a:rPr lang="hr-HR" sz="1800" spc="0">
                          <a:latin typeface="Microsoft Sans Serif"/>
                          <a:cs typeface="Microsoft Sans Serif"/>
                        </a:rPr>
                        <a:t> </a:t>
                      </a:r>
                      <a:r>
                        <a:rPr lang="hr-HR" sz="1800" spc="0" err="1">
                          <a:latin typeface="Microsoft Sans Serif"/>
                          <a:cs typeface="Microsoft Sans Serif"/>
                        </a:rPr>
                        <a:t>community</a:t>
                      </a:r>
                      <a:r>
                        <a:rPr lang="hr-HR" sz="1800" spc="0">
                          <a:latin typeface="Microsoft Sans Serif"/>
                          <a:cs typeface="Microsoft Sans Serif"/>
                        </a:rPr>
                        <a:t> </a:t>
                      </a:r>
                      <a:r>
                        <a:rPr lang="hr-HR" sz="1800" spc="0" err="1">
                          <a:latin typeface="Microsoft Sans Serif"/>
                          <a:cs typeface="Microsoft Sans Serif"/>
                        </a:rPr>
                        <a:t>and</a:t>
                      </a:r>
                      <a:r>
                        <a:rPr lang="hr-HR" sz="1800" spc="0">
                          <a:latin typeface="Microsoft Sans Serif"/>
                          <a:cs typeface="Microsoft Sans Serif"/>
                        </a:rPr>
                        <a:t> </a:t>
                      </a:r>
                      <a:r>
                        <a:rPr lang="hr-HR" sz="1800" spc="0" err="1">
                          <a:latin typeface="Microsoft Sans Serif"/>
                          <a:cs typeface="Microsoft Sans Serif"/>
                        </a:rPr>
                        <a:t>industry</a:t>
                      </a:r>
                      <a:r>
                        <a:rPr lang="hr-HR" sz="1800" spc="0">
                          <a:latin typeface="Microsoft Sans Serif"/>
                          <a:cs typeface="Microsoft Sans Serif"/>
                        </a:rPr>
                        <a:t> </a:t>
                      </a:r>
                    </a:p>
                    <a:p>
                      <a:pPr marL="539115" indent="-343535">
                        <a:lnSpc>
                          <a:spcPct val="100000"/>
                        </a:lnSpc>
                        <a:spcBef>
                          <a:spcPts val="225"/>
                        </a:spcBef>
                        <a:buChar char="–"/>
                        <a:tabLst>
                          <a:tab pos="539115" algn="l"/>
                          <a:tab pos="539750" algn="l"/>
                        </a:tabLst>
                      </a:pPr>
                      <a:r>
                        <a:rPr lang="hr-HR" sz="1800" spc="0" err="1">
                          <a:latin typeface="Microsoft Sans Serif"/>
                          <a:cs typeface="Microsoft Sans Serif"/>
                        </a:rPr>
                        <a:t>Low</a:t>
                      </a:r>
                      <a:r>
                        <a:rPr lang="hr-HR" sz="1800" spc="0">
                          <a:latin typeface="Microsoft Sans Serif"/>
                          <a:cs typeface="Microsoft Sans Serif"/>
                        </a:rPr>
                        <a:t> </a:t>
                      </a:r>
                      <a:r>
                        <a:rPr lang="hr-HR" sz="1800" spc="0" err="1">
                          <a:latin typeface="Microsoft Sans Serif"/>
                          <a:cs typeface="Microsoft Sans Serif"/>
                        </a:rPr>
                        <a:t>investments</a:t>
                      </a:r>
                      <a:r>
                        <a:rPr lang="hr-HR" sz="1800" spc="0">
                          <a:latin typeface="Microsoft Sans Serif"/>
                          <a:cs typeface="Microsoft Sans Serif"/>
                        </a:rPr>
                        <a:t> </a:t>
                      </a:r>
                      <a:r>
                        <a:rPr lang="hr-HR" sz="1800" spc="0" err="1">
                          <a:latin typeface="Microsoft Sans Serif"/>
                          <a:cs typeface="Microsoft Sans Serif"/>
                        </a:rPr>
                        <a:t>in</a:t>
                      </a:r>
                      <a:r>
                        <a:rPr lang="hr-HR" sz="1800" spc="0">
                          <a:latin typeface="Microsoft Sans Serif"/>
                          <a:cs typeface="Microsoft Sans Serif"/>
                        </a:rPr>
                        <a:t> </a:t>
                      </a:r>
                      <a:r>
                        <a:rPr lang="hr-HR" sz="1800" spc="0" err="1">
                          <a:latin typeface="Microsoft Sans Serif"/>
                          <a:cs typeface="Microsoft Sans Serif"/>
                        </a:rPr>
                        <a:t>innovation</a:t>
                      </a:r>
                      <a:r>
                        <a:rPr lang="hr-HR" sz="1800" spc="0">
                          <a:latin typeface="Microsoft Sans Serif"/>
                          <a:cs typeface="Microsoft Sans Serif"/>
                        </a:rPr>
                        <a:t> </a:t>
                      </a:r>
                      <a:r>
                        <a:rPr lang="hr-HR" sz="1800" spc="0" err="1">
                          <a:latin typeface="Microsoft Sans Serif"/>
                          <a:cs typeface="Microsoft Sans Serif"/>
                        </a:rPr>
                        <a:t>within</a:t>
                      </a:r>
                      <a:r>
                        <a:rPr lang="hr-HR" sz="1800" spc="0">
                          <a:latin typeface="Microsoft Sans Serif"/>
                          <a:cs typeface="Microsoft Sans Serif"/>
                        </a:rPr>
                        <a:t> </a:t>
                      </a:r>
                      <a:r>
                        <a:rPr lang="hr-HR" sz="1800" spc="0" err="1">
                          <a:latin typeface="Microsoft Sans Serif"/>
                          <a:cs typeface="Microsoft Sans Serif"/>
                        </a:rPr>
                        <a:t>business</a:t>
                      </a:r>
                      <a:r>
                        <a:rPr lang="hr-HR" sz="1800" spc="0">
                          <a:latin typeface="Microsoft Sans Serif"/>
                          <a:cs typeface="Microsoft Sans Serif"/>
                        </a:rPr>
                        <a:t> </a:t>
                      </a:r>
                      <a:r>
                        <a:rPr lang="hr-HR" sz="1800" spc="0" err="1">
                          <a:latin typeface="Microsoft Sans Serif"/>
                          <a:cs typeface="Microsoft Sans Serif"/>
                        </a:rPr>
                        <a:t>sector</a:t>
                      </a:r>
                      <a:endParaRPr sz="1800" spc="0">
                        <a:latin typeface="Microsoft Sans Serif"/>
                        <a:cs typeface="Microsoft Sans Serif"/>
                      </a:endParaRPr>
                    </a:p>
                  </a:txBody>
                  <a:tcPr marL="0" marR="0" marT="28575" marB="0"/>
                </a:tc>
                <a:extLst>
                  <a:ext uri="{0D108BD9-81ED-4DB2-BD59-A6C34878D82A}">
                    <a16:rowId xmlns:a16="http://schemas.microsoft.com/office/drawing/2014/main" val="10001"/>
                  </a:ext>
                </a:extLst>
              </a:tr>
            </a:tbl>
          </a:graphicData>
        </a:graphic>
      </p:graphicFrame>
      <p:grpSp>
        <p:nvGrpSpPr>
          <p:cNvPr id="9" name="object 9"/>
          <p:cNvGrpSpPr/>
          <p:nvPr/>
        </p:nvGrpSpPr>
        <p:grpSpPr>
          <a:xfrm>
            <a:off x="9036453" y="3806677"/>
            <a:ext cx="719455" cy="1089660"/>
            <a:chOff x="9036453" y="3806677"/>
            <a:chExt cx="719455" cy="1089660"/>
          </a:xfrm>
        </p:grpSpPr>
        <p:sp>
          <p:nvSpPr>
            <p:cNvPr id="10" name="object 10"/>
            <p:cNvSpPr/>
            <p:nvPr/>
          </p:nvSpPr>
          <p:spPr>
            <a:xfrm>
              <a:off x="9130374" y="4514720"/>
              <a:ext cx="233679" cy="136525"/>
            </a:xfrm>
            <a:custGeom>
              <a:avLst/>
              <a:gdLst/>
              <a:ahLst/>
              <a:cxnLst/>
              <a:rect l="l" t="t" r="r" b="b"/>
              <a:pathLst>
                <a:path w="233679" h="136525">
                  <a:moveTo>
                    <a:pt x="19650" y="0"/>
                  </a:moveTo>
                  <a:lnTo>
                    <a:pt x="0" y="47468"/>
                  </a:lnTo>
                  <a:lnTo>
                    <a:pt x="213471" y="135940"/>
                  </a:lnTo>
                  <a:lnTo>
                    <a:pt x="233122" y="88471"/>
                  </a:lnTo>
                  <a:lnTo>
                    <a:pt x="19650" y="0"/>
                  </a:lnTo>
                  <a:close/>
                </a:path>
              </a:pathLst>
            </a:custGeom>
            <a:solidFill>
              <a:srgbClr val="1F3863"/>
            </a:solidFill>
          </p:spPr>
          <p:txBody>
            <a:bodyPr wrap="square" lIns="0" tIns="0" rIns="0" bIns="0" rtlCol="0"/>
            <a:lstStyle/>
            <a:p>
              <a:endParaRPr/>
            </a:p>
          </p:txBody>
        </p:sp>
        <p:pic>
          <p:nvPicPr>
            <p:cNvPr id="11" name="object 11"/>
            <p:cNvPicPr/>
            <p:nvPr/>
          </p:nvPicPr>
          <p:blipFill>
            <a:blip r:embed="rId2" cstate="print"/>
            <a:stretch>
              <a:fillRect/>
            </a:stretch>
          </p:blipFill>
          <p:spPr>
            <a:xfrm>
              <a:off x="9434386" y="4253661"/>
              <a:ext cx="102692" cy="102749"/>
            </a:xfrm>
            <a:prstGeom prst="rect">
              <a:avLst/>
            </a:prstGeom>
          </p:spPr>
        </p:pic>
        <p:sp>
          <p:nvSpPr>
            <p:cNvPr id="12" name="object 12"/>
            <p:cNvSpPr/>
            <p:nvPr/>
          </p:nvSpPr>
          <p:spPr>
            <a:xfrm>
              <a:off x="9036453" y="3806677"/>
              <a:ext cx="719455" cy="1089660"/>
            </a:xfrm>
            <a:custGeom>
              <a:avLst/>
              <a:gdLst/>
              <a:ahLst/>
              <a:cxnLst/>
              <a:rect l="l" t="t" r="r" b="b"/>
              <a:pathLst>
                <a:path w="719454" h="1089660">
                  <a:moveTo>
                    <a:pt x="718846" y="986420"/>
                  </a:moveTo>
                  <a:lnTo>
                    <a:pt x="0" y="986420"/>
                  </a:lnTo>
                  <a:lnTo>
                    <a:pt x="0" y="1089165"/>
                  </a:lnTo>
                  <a:lnTo>
                    <a:pt x="718846" y="1089165"/>
                  </a:lnTo>
                  <a:lnTo>
                    <a:pt x="718846" y="986420"/>
                  </a:lnTo>
                  <a:close/>
                </a:path>
                <a:path w="719454" h="1089660">
                  <a:moveTo>
                    <a:pt x="620456" y="601108"/>
                  </a:moveTo>
                  <a:lnTo>
                    <a:pt x="541702" y="601108"/>
                  </a:lnTo>
                  <a:lnTo>
                    <a:pt x="546014" y="619651"/>
                  </a:lnTo>
                  <a:lnTo>
                    <a:pt x="549243" y="638676"/>
                  </a:lnTo>
                  <a:lnTo>
                    <a:pt x="551269" y="658182"/>
                  </a:lnTo>
                  <a:lnTo>
                    <a:pt x="551971" y="678170"/>
                  </a:lnTo>
                  <a:lnTo>
                    <a:pt x="548615" y="723562"/>
                  </a:lnTo>
                  <a:lnTo>
                    <a:pt x="538870" y="766940"/>
                  </a:lnTo>
                  <a:lnTo>
                    <a:pt x="523223" y="807816"/>
                  </a:lnTo>
                  <a:lnTo>
                    <a:pt x="502160" y="845704"/>
                  </a:lnTo>
                  <a:lnTo>
                    <a:pt x="476167" y="880119"/>
                  </a:lnTo>
                  <a:lnTo>
                    <a:pt x="445730" y="910573"/>
                  </a:lnTo>
                  <a:lnTo>
                    <a:pt x="411334" y="936581"/>
                  </a:lnTo>
                  <a:lnTo>
                    <a:pt x="373467" y="957656"/>
                  </a:lnTo>
                  <a:lnTo>
                    <a:pt x="332614" y="973312"/>
                  </a:lnTo>
                  <a:lnTo>
                    <a:pt x="289261" y="983062"/>
                  </a:lnTo>
                  <a:lnTo>
                    <a:pt x="243894" y="986420"/>
                  </a:lnTo>
                  <a:lnTo>
                    <a:pt x="474952" y="986420"/>
                  </a:lnTo>
                  <a:lnTo>
                    <a:pt x="512990" y="953708"/>
                  </a:lnTo>
                  <a:lnTo>
                    <a:pt x="546470" y="916435"/>
                  </a:lnTo>
                  <a:lnTo>
                    <a:pt x="574920" y="875072"/>
                  </a:lnTo>
                  <a:lnTo>
                    <a:pt x="597868" y="830093"/>
                  </a:lnTo>
                  <a:lnTo>
                    <a:pt x="614844" y="781968"/>
                  </a:lnTo>
                  <a:lnTo>
                    <a:pt x="625375" y="731170"/>
                  </a:lnTo>
                  <a:lnTo>
                    <a:pt x="628990" y="678170"/>
                  </a:lnTo>
                  <a:lnTo>
                    <a:pt x="625984" y="630249"/>
                  </a:lnTo>
                  <a:lnTo>
                    <a:pt x="620456" y="601108"/>
                  </a:lnTo>
                  <a:close/>
                </a:path>
                <a:path w="719454" h="1089660">
                  <a:moveTo>
                    <a:pt x="426172" y="55228"/>
                  </a:moveTo>
                  <a:lnTo>
                    <a:pt x="209235" y="577989"/>
                  </a:lnTo>
                  <a:lnTo>
                    <a:pt x="204161" y="597776"/>
                  </a:lnTo>
                  <a:lnTo>
                    <a:pt x="204261" y="617805"/>
                  </a:lnTo>
                  <a:lnTo>
                    <a:pt x="209416" y="636869"/>
                  </a:lnTo>
                  <a:lnTo>
                    <a:pt x="219504" y="653767"/>
                  </a:lnTo>
                  <a:lnTo>
                    <a:pt x="205384" y="687161"/>
                  </a:lnTo>
                  <a:lnTo>
                    <a:pt x="275985" y="716701"/>
                  </a:lnTo>
                  <a:lnTo>
                    <a:pt x="290105" y="683308"/>
                  </a:lnTo>
                  <a:lnTo>
                    <a:pt x="309480" y="678070"/>
                  </a:lnTo>
                  <a:lnTo>
                    <a:pt x="326689" y="668377"/>
                  </a:lnTo>
                  <a:lnTo>
                    <a:pt x="341010" y="654590"/>
                  </a:lnTo>
                  <a:lnTo>
                    <a:pt x="351721" y="637070"/>
                  </a:lnTo>
                  <a:lnTo>
                    <a:pt x="365841" y="601108"/>
                  </a:lnTo>
                  <a:lnTo>
                    <a:pt x="620456" y="601108"/>
                  </a:lnTo>
                  <a:lnTo>
                    <a:pt x="617217" y="584030"/>
                  </a:lnTo>
                  <a:lnTo>
                    <a:pt x="614456" y="575420"/>
                  </a:lnTo>
                  <a:lnTo>
                    <a:pt x="449278" y="575420"/>
                  </a:lnTo>
                  <a:lnTo>
                    <a:pt x="419373" y="569340"/>
                  </a:lnTo>
                  <a:lnTo>
                    <a:pt x="394884" y="552783"/>
                  </a:lnTo>
                  <a:lnTo>
                    <a:pt x="378336" y="528280"/>
                  </a:lnTo>
                  <a:lnTo>
                    <a:pt x="372259" y="498358"/>
                  </a:lnTo>
                  <a:lnTo>
                    <a:pt x="378336" y="468436"/>
                  </a:lnTo>
                  <a:lnTo>
                    <a:pt x="394884" y="443932"/>
                  </a:lnTo>
                  <a:lnTo>
                    <a:pt x="419373" y="427376"/>
                  </a:lnTo>
                  <a:lnTo>
                    <a:pt x="449278" y="421295"/>
                  </a:lnTo>
                  <a:lnTo>
                    <a:pt x="529676" y="421295"/>
                  </a:lnTo>
                  <a:lnTo>
                    <a:pt x="500121" y="391612"/>
                  </a:lnTo>
                  <a:lnTo>
                    <a:pt x="464682" y="363499"/>
                  </a:lnTo>
                  <a:lnTo>
                    <a:pt x="568658" y="113046"/>
                  </a:lnTo>
                  <a:lnTo>
                    <a:pt x="532716" y="98896"/>
                  </a:lnTo>
                  <a:lnTo>
                    <a:pt x="544744" y="69356"/>
                  </a:lnTo>
                  <a:lnTo>
                    <a:pt x="462115" y="69356"/>
                  </a:lnTo>
                  <a:lnTo>
                    <a:pt x="426172" y="55228"/>
                  </a:lnTo>
                  <a:close/>
                </a:path>
                <a:path w="719454" h="1089660">
                  <a:moveTo>
                    <a:pt x="529676" y="421295"/>
                  </a:moveTo>
                  <a:lnTo>
                    <a:pt x="449278" y="421295"/>
                  </a:lnTo>
                  <a:lnTo>
                    <a:pt x="479184" y="427376"/>
                  </a:lnTo>
                  <a:lnTo>
                    <a:pt x="503673" y="443932"/>
                  </a:lnTo>
                  <a:lnTo>
                    <a:pt x="520220" y="468436"/>
                  </a:lnTo>
                  <a:lnTo>
                    <a:pt x="526298" y="498358"/>
                  </a:lnTo>
                  <a:lnTo>
                    <a:pt x="520220" y="528280"/>
                  </a:lnTo>
                  <a:lnTo>
                    <a:pt x="503673" y="552783"/>
                  </a:lnTo>
                  <a:lnTo>
                    <a:pt x="479184" y="569340"/>
                  </a:lnTo>
                  <a:lnTo>
                    <a:pt x="449278" y="575420"/>
                  </a:lnTo>
                  <a:lnTo>
                    <a:pt x="614456" y="575420"/>
                  </a:lnTo>
                  <a:lnTo>
                    <a:pt x="603064" y="539887"/>
                  </a:lnTo>
                  <a:lnTo>
                    <a:pt x="583902" y="498197"/>
                  </a:lnTo>
                  <a:lnTo>
                    <a:pt x="560106" y="459337"/>
                  </a:lnTo>
                  <a:lnTo>
                    <a:pt x="532054" y="423684"/>
                  </a:lnTo>
                  <a:lnTo>
                    <a:pt x="529676" y="421295"/>
                  </a:lnTo>
                  <a:close/>
                </a:path>
                <a:path w="719454" h="1089660">
                  <a:moveTo>
                    <a:pt x="490355" y="0"/>
                  </a:moveTo>
                  <a:lnTo>
                    <a:pt x="462115" y="69356"/>
                  </a:lnTo>
                  <a:lnTo>
                    <a:pt x="544744" y="69356"/>
                  </a:lnTo>
                  <a:lnTo>
                    <a:pt x="560956" y="29540"/>
                  </a:lnTo>
                  <a:lnTo>
                    <a:pt x="490355" y="0"/>
                  </a:lnTo>
                  <a:close/>
                </a:path>
              </a:pathLst>
            </a:custGeom>
            <a:solidFill>
              <a:srgbClr val="1F3863"/>
            </a:solid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043" y="801369"/>
            <a:ext cx="6029757"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90">
                <a:solidFill>
                  <a:srgbClr val="1F4E79"/>
                </a:solidFill>
              </a:rPr>
              <a:t>3.	</a:t>
            </a:r>
            <a:r>
              <a:rPr err="1">
                <a:solidFill>
                  <a:srgbClr val="1F4E79"/>
                </a:solidFill>
              </a:rPr>
              <a:t>Interven</a:t>
            </a:r>
            <a:r>
              <a:rPr lang="hr-HR" err="1">
                <a:solidFill>
                  <a:srgbClr val="1F4E79"/>
                </a:solidFill>
              </a:rPr>
              <a:t>tion</a:t>
            </a:r>
            <a:r>
              <a:rPr lang="hr-HR">
                <a:solidFill>
                  <a:srgbClr val="1F4E79"/>
                </a:solidFill>
              </a:rPr>
              <a:t> </a:t>
            </a:r>
            <a:r>
              <a:rPr lang="hr-HR" err="1">
                <a:solidFill>
                  <a:srgbClr val="1F4E79"/>
                </a:solidFill>
              </a:rPr>
              <a:t>logic</a:t>
            </a:r>
            <a:r>
              <a:rPr lang="hr-HR">
                <a:solidFill>
                  <a:srgbClr val="1F4E79"/>
                </a:solidFill>
              </a:rPr>
              <a:t> </a:t>
            </a:r>
            <a:r>
              <a:rPr lang="hr-HR" err="1">
                <a:solidFill>
                  <a:srgbClr val="1F4E79"/>
                </a:solidFill>
              </a:rPr>
              <a:t>and</a:t>
            </a:r>
            <a:r>
              <a:rPr lang="hr-HR">
                <a:solidFill>
                  <a:srgbClr val="1F4E79"/>
                </a:solidFill>
              </a:rPr>
              <a:t> </a:t>
            </a:r>
            <a:r>
              <a:rPr lang="hr-HR" err="1">
                <a:solidFill>
                  <a:srgbClr val="1F4E79"/>
                </a:solidFill>
              </a:rPr>
              <a:t>financing</a:t>
            </a:r>
            <a:endParaRPr>
              <a:solidFill>
                <a:srgbClr val="1F4E79"/>
              </a:solidFill>
            </a:endParaRPr>
          </a:p>
        </p:txBody>
      </p:sp>
      <p:pic>
        <p:nvPicPr>
          <p:cNvPr id="5" name="Slika 4">
            <a:extLst>
              <a:ext uri="{FF2B5EF4-FFF2-40B4-BE49-F238E27FC236}">
                <a16:creationId xmlns:a16="http://schemas.microsoft.com/office/drawing/2014/main" id="{04FB191E-D405-04D2-BCFC-E1F75B784660}"/>
              </a:ext>
            </a:extLst>
          </p:cNvPr>
          <p:cNvPicPr>
            <a:picLocks noChangeAspect="1"/>
          </p:cNvPicPr>
          <p:nvPr/>
        </p:nvPicPr>
        <p:blipFill rotWithShape="1">
          <a:blip r:embed="rId2"/>
          <a:srcRect l="604" t="1438" r="1452" b="1234"/>
          <a:stretch/>
        </p:blipFill>
        <p:spPr>
          <a:xfrm>
            <a:off x="1307690" y="1543665"/>
            <a:ext cx="10363200" cy="46506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53043" y="0"/>
            <a:ext cx="3839210" cy="6858000"/>
            <a:chOff x="8353043" y="0"/>
            <a:chExt cx="3839210" cy="6858000"/>
          </a:xfrm>
        </p:grpSpPr>
        <p:sp>
          <p:nvSpPr>
            <p:cNvPr id="3" name="object 3"/>
            <p:cNvSpPr/>
            <p:nvPr/>
          </p:nvSpPr>
          <p:spPr>
            <a:xfrm>
              <a:off x="8353043" y="0"/>
              <a:ext cx="3839210" cy="6858000"/>
            </a:xfrm>
            <a:custGeom>
              <a:avLst/>
              <a:gdLst/>
              <a:ahLst/>
              <a:cxnLst/>
              <a:rect l="l" t="t" r="r" b="b"/>
              <a:pathLst>
                <a:path w="3839209" h="6858000">
                  <a:moveTo>
                    <a:pt x="0" y="6857998"/>
                  </a:moveTo>
                  <a:lnTo>
                    <a:pt x="3838955" y="6857998"/>
                  </a:lnTo>
                  <a:lnTo>
                    <a:pt x="3838955"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918448" y="0"/>
              <a:ext cx="2818765" cy="1440180"/>
            </a:xfrm>
            <a:custGeom>
              <a:avLst/>
              <a:gdLst/>
              <a:ahLst/>
              <a:cxnLst/>
              <a:rect l="l" t="t" r="r" b="b"/>
              <a:pathLst>
                <a:path w="2818765" h="1440180">
                  <a:moveTo>
                    <a:pt x="0" y="101900"/>
                  </a:moveTo>
                  <a:lnTo>
                    <a:pt x="5267" y="173895"/>
                  </a:lnTo>
                  <a:lnTo>
                    <a:pt x="10864" y="221033"/>
                  </a:lnTo>
                  <a:lnTo>
                    <a:pt x="18000" y="267684"/>
                  </a:lnTo>
                  <a:lnTo>
                    <a:pt x="26650" y="313821"/>
                  </a:lnTo>
                  <a:lnTo>
                    <a:pt x="36787" y="359419"/>
                  </a:lnTo>
                  <a:lnTo>
                    <a:pt x="48386" y="404451"/>
                  </a:lnTo>
                  <a:lnTo>
                    <a:pt x="61419" y="448891"/>
                  </a:lnTo>
                  <a:lnTo>
                    <a:pt x="75861" y="492713"/>
                  </a:lnTo>
                  <a:lnTo>
                    <a:pt x="91684" y="535890"/>
                  </a:lnTo>
                  <a:lnTo>
                    <a:pt x="108864" y="578395"/>
                  </a:lnTo>
                  <a:lnTo>
                    <a:pt x="127373" y="620203"/>
                  </a:lnTo>
                  <a:lnTo>
                    <a:pt x="147185" y="661288"/>
                  </a:lnTo>
                  <a:lnTo>
                    <a:pt x="168274" y="701622"/>
                  </a:lnTo>
                  <a:lnTo>
                    <a:pt x="190613" y="741180"/>
                  </a:lnTo>
                  <a:lnTo>
                    <a:pt x="214177" y="779935"/>
                  </a:lnTo>
                  <a:lnTo>
                    <a:pt x="238939" y="817862"/>
                  </a:lnTo>
                  <a:lnTo>
                    <a:pt x="264872" y="854932"/>
                  </a:lnTo>
                  <a:lnTo>
                    <a:pt x="291950" y="891122"/>
                  </a:lnTo>
                  <a:lnTo>
                    <a:pt x="320147" y="926403"/>
                  </a:lnTo>
                  <a:lnTo>
                    <a:pt x="349437" y="960750"/>
                  </a:lnTo>
                  <a:lnTo>
                    <a:pt x="379793" y="994136"/>
                  </a:lnTo>
                  <a:lnTo>
                    <a:pt x="411189" y="1026536"/>
                  </a:lnTo>
                  <a:lnTo>
                    <a:pt x="443598" y="1057922"/>
                  </a:lnTo>
                  <a:lnTo>
                    <a:pt x="476995" y="1088268"/>
                  </a:lnTo>
                  <a:lnTo>
                    <a:pt x="511353" y="1117549"/>
                  </a:lnTo>
                  <a:lnTo>
                    <a:pt x="546645" y="1145738"/>
                  </a:lnTo>
                  <a:lnTo>
                    <a:pt x="582846" y="1172808"/>
                  </a:lnTo>
                  <a:lnTo>
                    <a:pt x="619929" y="1198733"/>
                  </a:lnTo>
                  <a:lnTo>
                    <a:pt x="657868" y="1223487"/>
                  </a:lnTo>
                  <a:lnTo>
                    <a:pt x="696636" y="1247043"/>
                  </a:lnTo>
                  <a:lnTo>
                    <a:pt x="736207" y="1269376"/>
                  </a:lnTo>
                  <a:lnTo>
                    <a:pt x="776555" y="1290459"/>
                  </a:lnTo>
                  <a:lnTo>
                    <a:pt x="817653" y="1310265"/>
                  </a:lnTo>
                  <a:lnTo>
                    <a:pt x="859475" y="1328769"/>
                  </a:lnTo>
                  <a:lnTo>
                    <a:pt x="901995" y="1345943"/>
                  </a:lnTo>
                  <a:lnTo>
                    <a:pt x="945187" y="1361763"/>
                  </a:lnTo>
                  <a:lnTo>
                    <a:pt x="989024" y="1376200"/>
                  </a:lnTo>
                  <a:lnTo>
                    <a:pt x="1033479" y="1389229"/>
                  </a:lnTo>
                  <a:lnTo>
                    <a:pt x="1078527" y="1400825"/>
                  </a:lnTo>
                  <a:lnTo>
                    <a:pt x="1124141" y="1410959"/>
                  </a:lnTo>
                  <a:lnTo>
                    <a:pt x="1170296" y="1419607"/>
                  </a:lnTo>
                  <a:lnTo>
                    <a:pt x="1216963" y="1426741"/>
                  </a:lnTo>
                  <a:lnTo>
                    <a:pt x="1264118" y="1432336"/>
                  </a:lnTo>
                  <a:lnTo>
                    <a:pt x="1311734" y="1436364"/>
                  </a:lnTo>
                  <a:lnTo>
                    <a:pt x="1359784" y="1438801"/>
                  </a:lnTo>
                  <a:lnTo>
                    <a:pt x="1408243" y="1439619"/>
                  </a:lnTo>
                  <a:lnTo>
                    <a:pt x="1456817" y="1438801"/>
                  </a:lnTo>
                  <a:lnTo>
                    <a:pt x="1504974" y="1436364"/>
                  </a:lnTo>
                  <a:lnTo>
                    <a:pt x="1552686" y="1432336"/>
                  </a:lnTo>
                  <a:lnTo>
                    <a:pt x="1599928" y="1426741"/>
                  </a:lnTo>
                  <a:lnTo>
                    <a:pt x="1646675" y="1419607"/>
                  </a:lnTo>
                  <a:lnTo>
                    <a:pt x="1692899" y="1410959"/>
                  </a:lnTo>
                  <a:lnTo>
                    <a:pt x="1738575" y="1400824"/>
                  </a:lnTo>
                  <a:lnTo>
                    <a:pt x="1783678" y="1389229"/>
                  </a:lnTo>
                  <a:lnTo>
                    <a:pt x="1828180" y="1376200"/>
                  </a:lnTo>
                  <a:lnTo>
                    <a:pt x="1872056" y="1361762"/>
                  </a:lnTo>
                  <a:lnTo>
                    <a:pt x="1915280" y="1345943"/>
                  </a:lnTo>
                  <a:lnTo>
                    <a:pt x="1957826" y="1328769"/>
                  </a:lnTo>
                  <a:lnTo>
                    <a:pt x="1999668" y="1310265"/>
                  </a:lnTo>
                  <a:lnTo>
                    <a:pt x="2040780" y="1290459"/>
                  </a:lnTo>
                  <a:lnTo>
                    <a:pt x="2081136" y="1269376"/>
                  </a:lnTo>
                  <a:lnTo>
                    <a:pt x="2120710" y="1247043"/>
                  </a:lnTo>
                  <a:lnTo>
                    <a:pt x="2159475" y="1223487"/>
                  </a:lnTo>
                  <a:lnTo>
                    <a:pt x="2197407" y="1198733"/>
                  </a:lnTo>
                  <a:lnTo>
                    <a:pt x="2234479" y="1172807"/>
                  </a:lnTo>
                  <a:lnTo>
                    <a:pt x="2270664" y="1145737"/>
                  </a:lnTo>
                  <a:lnTo>
                    <a:pt x="2305937" y="1117549"/>
                  </a:lnTo>
                  <a:lnTo>
                    <a:pt x="2340272" y="1088268"/>
                  </a:lnTo>
                  <a:lnTo>
                    <a:pt x="2373643" y="1057922"/>
                  </a:lnTo>
                  <a:lnTo>
                    <a:pt x="2406024" y="1026535"/>
                  </a:lnTo>
                  <a:lnTo>
                    <a:pt x="2437389" y="994136"/>
                  </a:lnTo>
                  <a:lnTo>
                    <a:pt x="2467711" y="960750"/>
                  </a:lnTo>
                  <a:lnTo>
                    <a:pt x="2496966" y="926403"/>
                  </a:lnTo>
                  <a:lnTo>
                    <a:pt x="2525126" y="891121"/>
                  </a:lnTo>
                  <a:lnTo>
                    <a:pt x="2552166" y="854932"/>
                  </a:lnTo>
                  <a:lnTo>
                    <a:pt x="2578060" y="817861"/>
                  </a:lnTo>
                  <a:lnTo>
                    <a:pt x="2602782" y="779935"/>
                  </a:lnTo>
                  <a:lnTo>
                    <a:pt x="2626305" y="741180"/>
                  </a:lnTo>
                  <a:lnTo>
                    <a:pt x="2648605" y="701622"/>
                  </a:lnTo>
                  <a:lnTo>
                    <a:pt x="2669654" y="661287"/>
                  </a:lnTo>
                  <a:lnTo>
                    <a:pt x="2689427" y="620203"/>
                  </a:lnTo>
                  <a:lnTo>
                    <a:pt x="2707897" y="578395"/>
                  </a:lnTo>
                  <a:lnTo>
                    <a:pt x="2725040" y="535889"/>
                  </a:lnTo>
                  <a:lnTo>
                    <a:pt x="2740828" y="492713"/>
                  </a:lnTo>
                  <a:lnTo>
                    <a:pt x="2755236" y="448891"/>
                  </a:lnTo>
                  <a:lnTo>
                    <a:pt x="2768238" y="404451"/>
                  </a:lnTo>
                  <a:lnTo>
                    <a:pt x="2779808" y="359419"/>
                  </a:lnTo>
                  <a:lnTo>
                    <a:pt x="2789919" y="313821"/>
                  </a:lnTo>
                  <a:lnTo>
                    <a:pt x="2798546" y="267683"/>
                  </a:lnTo>
                  <a:lnTo>
                    <a:pt x="2805663" y="221032"/>
                  </a:lnTo>
                  <a:lnTo>
                    <a:pt x="2811244" y="173895"/>
                  </a:lnTo>
                  <a:lnTo>
                    <a:pt x="2815262" y="126297"/>
                  </a:lnTo>
                  <a:lnTo>
                    <a:pt x="2817692" y="78264"/>
                  </a:lnTo>
                  <a:lnTo>
                    <a:pt x="2818508" y="29824"/>
                  </a:lnTo>
                  <a:lnTo>
                    <a:pt x="2818006" y="0"/>
                  </a:lnTo>
                  <a:lnTo>
                    <a:pt x="0" y="0"/>
                  </a:lnTo>
                  <a:lnTo>
                    <a:pt x="0" y="101900"/>
                  </a:lnTo>
                  <a:close/>
                </a:path>
              </a:pathLst>
            </a:custGeom>
            <a:solidFill>
              <a:srgbClr val="BEC5B7"/>
            </a:solidFill>
          </p:spPr>
          <p:txBody>
            <a:bodyPr wrap="square" lIns="0" tIns="0" rIns="0" bIns="0" rtlCol="0"/>
            <a:lstStyle/>
            <a:p>
              <a:endParaRPr/>
            </a:p>
          </p:txBody>
        </p:sp>
      </p:grpSp>
      <p:sp>
        <p:nvSpPr>
          <p:cNvPr id="5" name="object 5"/>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6" name="object 6"/>
          <p:cNvPicPr/>
          <p:nvPr/>
        </p:nvPicPr>
        <p:blipFill>
          <a:blip r:embed="rId2" cstate="print"/>
          <a:stretch>
            <a:fillRect/>
          </a:stretch>
        </p:blipFill>
        <p:spPr>
          <a:xfrm>
            <a:off x="9999261" y="2091531"/>
            <a:ext cx="226474" cy="190697"/>
          </a:xfrm>
          <a:prstGeom prst="rect">
            <a:avLst/>
          </a:prstGeom>
        </p:spPr>
      </p:pic>
      <p:sp>
        <p:nvSpPr>
          <p:cNvPr id="7" name="object 7"/>
          <p:cNvSpPr/>
          <p:nvPr/>
        </p:nvSpPr>
        <p:spPr>
          <a:xfrm>
            <a:off x="803186" y="2590800"/>
            <a:ext cx="4277995" cy="416559"/>
          </a:xfrm>
          <a:custGeom>
            <a:avLst/>
            <a:gdLst/>
            <a:ahLst/>
            <a:cxnLst/>
            <a:rect l="l" t="t" r="r" b="b"/>
            <a:pathLst>
              <a:path w="4277995" h="416560">
                <a:moveTo>
                  <a:pt x="2163914" y="0"/>
                </a:moveTo>
                <a:lnTo>
                  <a:pt x="1279994" y="10160"/>
                </a:lnTo>
                <a:lnTo>
                  <a:pt x="629881" y="20320"/>
                </a:lnTo>
                <a:lnTo>
                  <a:pt x="607111" y="28017"/>
                </a:lnTo>
                <a:lnTo>
                  <a:pt x="599401" y="30479"/>
                </a:lnTo>
                <a:lnTo>
                  <a:pt x="581717" y="33567"/>
                </a:lnTo>
                <a:lnTo>
                  <a:pt x="528281" y="40639"/>
                </a:lnTo>
                <a:lnTo>
                  <a:pt x="505475" y="48337"/>
                </a:lnTo>
                <a:lnTo>
                  <a:pt x="497801" y="50673"/>
                </a:lnTo>
                <a:lnTo>
                  <a:pt x="451981" y="61907"/>
                </a:lnTo>
                <a:lnTo>
                  <a:pt x="410803" y="68262"/>
                </a:lnTo>
                <a:lnTo>
                  <a:pt x="372106" y="70626"/>
                </a:lnTo>
                <a:lnTo>
                  <a:pt x="333732" y="69885"/>
                </a:lnTo>
                <a:lnTo>
                  <a:pt x="293521" y="66926"/>
                </a:lnTo>
                <a:lnTo>
                  <a:pt x="198947" y="57909"/>
                </a:lnTo>
                <a:lnTo>
                  <a:pt x="140265" y="53624"/>
                </a:lnTo>
                <a:lnTo>
                  <a:pt x="71107" y="50673"/>
                </a:lnTo>
                <a:lnTo>
                  <a:pt x="55526" y="52278"/>
                </a:lnTo>
                <a:lnTo>
                  <a:pt x="39719" y="53228"/>
                </a:lnTo>
                <a:lnTo>
                  <a:pt x="1589" y="74072"/>
                </a:lnTo>
                <a:lnTo>
                  <a:pt x="0" y="91312"/>
                </a:lnTo>
                <a:lnTo>
                  <a:pt x="25" y="146566"/>
                </a:lnTo>
                <a:lnTo>
                  <a:pt x="1295" y="170321"/>
                </a:lnTo>
                <a:lnTo>
                  <a:pt x="5598" y="178629"/>
                </a:lnTo>
                <a:lnTo>
                  <a:pt x="14726" y="187540"/>
                </a:lnTo>
                <a:lnTo>
                  <a:pt x="30467" y="213105"/>
                </a:lnTo>
                <a:lnTo>
                  <a:pt x="39778" y="235773"/>
                </a:lnTo>
                <a:lnTo>
                  <a:pt x="40654" y="244332"/>
                </a:lnTo>
                <a:lnTo>
                  <a:pt x="44056" y="252485"/>
                </a:lnTo>
                <a:lnTo>
                  <a:pt x="60947" y="273938"/>
                </a:lnTo>
                <a:lnTo>
                  <a:pt x="68879" y="281469"/>
                </a:lnTo>
                <a:lnTo>
                  <a:pt x="77744" y="288274"/>
                </a:lnTo>
                <a:lnTo>
                  <a:pt x="85830" y="295530"/>
                </a:lnTo>
                <a:lnTo>
                  <a:pt x="91427" y="304419"/>
                </a:lnTo>
                <a:lnTo>
                  <a:pt x="88538" y="317801"/>
                </a:lnTo>
                <a:lnTo>
                  <a:pt x="75879" y="332517"/>
                </a:lnTo>
                <a:lnTo>
                  <a:pt x="60834" y="345852"/>
                </a:lnTo>
                <a:lnTo>
                  <a:pt x="50787" y="355091"/>
                </a:lnTo>
                <a:lnTo>
                  <a:pt x="116892" y="359552"/>
                </a:lnTo>
                <a:lnTo>
                  <a:pt x="182854" y="365251"/>
                </a:lnTo>
                <a:lnTo>
                  <a:pt x="213265" y="373252"/>
                </a:lnTo>
                <a:lnTo>
                  <a:pt x="223494" y="375412"/>
                </a:lnTo>
                <a:lnTo>
                  <a:pt x="248829" y="378481"/>
                </a:lnTo>
                <a:lnTo>
                  <a:pt x="299695" y="383002"/>
                </a:lnTo>
                <a:lnTo>
                  <a:pt x="325094" y="385572"/>
                </a:lnTo>
                <a:lnTo>
                  <a:pt x="342868" y="388302"/>
                </a:lnTo>
                <a:lnTo>
                  <a:pt x="360586" y="391604"/>
                </a:lnTo>
                <a:lnTo>
                  <a:pt x="378335" y="394430"/>
                </a:lnTo>
                <a:lnTo>
                  <a:pt x="396201" y="395732"/>
                </a:lnTo>
                <a:lnTo>
                  <a:pt x="3007067" y="405891"/>
                </a:lnTo>
                <a:lnTo>
                  <a:pt x="3545547" y="416051"/>
                </a:lnTo>
                <a:lnTo>
                  <a:pt x="3626049" y="416063"/>
                </a:lnTo>
                <a:lnTo>
                  <a:pt x="3673996" y="415750"/>
                </a:lnTo>
                <a:lnTo>
                  <a:pt x="3725232" y="414937"/>
                </a:lnTo>
                <a:lnTo>
                  <a:pt x="3778377" y="413403"/>
                </a:lnTo>
                <a:lnTo>
                  <a:pt x="3832050" y="410934"/>
                </a:lnTo>
                <a:lnTo>
                  <a:pt x="3884870" y="407310"/>
                </a:lnTo>
                <a:lnTo>
                  <a:pt x="3935456" y="402315"/>
                </a:lnTo>
                <a:lnTo>
                  <a:pt x="3982427" y="395732"/>
                </a:lnTo>
                <a:lnTo>
                  <a:pt x="4012806" y="387802"/>
                </a:lnTo>
                <a:lnTo>
                  <a:pt x="4023067" y="385572"/>
                </a:lnTo>
                <a:lnTo>
                  <a:pt x="4069152" y="378404"/>
                </a:lnTo>
                <a:lnTo>
                  <a:pt x="4091346" y="375816"/>
                </a:lnTo>
                <a:lnTo>
                  <a:pt x="4106850" y="375176"/>
                </a:lnTo>
                <a:lnTo>
                  <a:pt x="4121551" y="372525"/>
                </a:lnTo>
                <a:lnTo>
                  <a:pt x="4169278" y="361969"/>
                </a:lnTo>
                <a:lnTo>
                  <a:pt x="4211065" y="350643"/>
                </a:lnTo>
                <a:lnTo>
                  <a:pt x="4256747" y="324738"/>
                </a:lnTo>
                <a:lnTo>
                  <a:pt x="4262655" y="317404"/>
                </a:lnTo>
                <a:lnTo>
                  <a:pt x="4269146" y="310261"/>
                </a:lnTo>
                <a:lnTo>
                  <a:pt x="4274517" y="302736"/>
                </a:lnTo>
                <a:lnTo>
                  <a:pt x="4277067" y="294259"/>
                </a:lnTo>
                <a:lnTo>
                  <a:pt x="4277819" y="258641"/>
                </a:lnTo>
                <a:lnTo>
                  <a:pt x="4276131" y="222964"/>
                </a:lnTo>
                <a:lnTo>
                  <a:pt x="4266907" y="152146"/>
                </a:lnTo>
                <a:lnTo>
                  <a:pt x="4229458" y="107362"/>
                </a:lnTo>
                <a:lnTo>
                  <a:pt x="4185627" y="81152"/>
                </a:lnTo>
                <a:lnTo>
                  <a:pt x="4170149" y="76644"/>
                </a:lnTo>
                <a:lnTo>
                  <a:pt x="4162500" y="74152"/>
                </a:lnTo>
                <a:lnTo>
                  <a:pt x="4155147" y="70992"/>
                </a:lnTo>
                <a:lnTo>
                  <a:pt x="4132750" y="57284"/>
                </a:lnTo>
                <a:lnTo>
                  <a:pt x="4120937" y="48006"/>
                </a:lnTo>
                <a:lnTo>
                  <a:pt x="4105909" y="42632"/>
                </a:lnTo>
                <a:lnTo>
                  <a:pt x="4073867" y="40639"/>
                </a:lnTo>
                <a:lnTo>
                  <a:pt x="2417914" y="30479"/>
                </a:lnTo>
                <a:lnTo>
                  <a:pt x="2349281" y="23246"/>
                </a:lnTo>
                <a:lnTo>
                  <a:pt x="2326474" y="20320"/>
                </a:lnTo>
                <a:lnTo>
                  <a:pt x="2313715" y="18018"/>
                </a:lnTo>
                <a:lnTo>
                  <a:pt x="2288434" y="12319"/>
                </a:lnTo>
                <a:lnTo>
                  <a:pt x="2275674" y="10160"/>
                </a:lnTo>
                <a:lnTo>
                  <a:pt x="2247800" y="7072"/>
                </a:lnTo>
                <a:lnTo>
                  <a:pt x="2163914" y="0"/>
                </a:lnTo>
                <a:close/>
              </a:path>
            </a:pathLst>
          </a:custGeom>
          <a:solidFill>
            <a:srgbClr val="FFFF00"/>
          </a:solidFill>
        </p:spPr>
        <p:txBody>
          <a:bodyPr wrap="square" lIns="0" tIns="0" rIns="0" bIns="0" rtlCol="0"/>
          <a:lstStyle/>
          <a:p>
            <a:endParaRPr/>
          </a:p>
        </p:txBody>
      </p:sp>
      <p:sp>
        <p:nvSpPr>
          <p:cNvPr id="8" name="object 8"/>
          <p:cNvSpPr/>
          <p:nvPr/>
        </p:nvSpPr>
        <p:spPr>
          <a:xfrm>
            <a:off x="6960108" y="2610611"/>
            <a:ext cx="1208405" cy="753110"/>
          </a:xfrm>
          <a:custGeom>
            <a:avLst/>
            <a:gdLst/>
            <a:ahLst/>
            <a:cxnLst/>
            <a:rect l="l" t="t" r="r" b="b"/>
            <a:pathLst>
              <a:path w="1208404" h="753110">
                <a:moveTo>
                  <a:pt x="1028750" y="41402"/>
                </a:moveTo>
                <a:lnTo>
                  <a:pt x="1027391" y="40792"/>
                </a:lnTo>
                <a:lnTo>
                  <a:pt x="1025283" y="40589"/>
                </a:lnTo>
                <a:lnTo>
                  <a:pt x="1027214" y="41452"/>
                </a:lnTo>
                <a:lnTo>
                  <a:pt x="1028750" y="41402"/>
                </a:lnTo>
                <a:close/>
              </a:path>
              <a:path w="1208404" h="753110">
                <a:moveTo>
                  <a:pt x="1200480" y="581240"/>
                </a:moveTo>
                <a:lnTo>
                  <a:pt x="1188339" y="509016"/>
                </a:lnTo>
                <a:lnTo>
                  <a:pt x="1173137" y="486232"/>
                </a:lnTo>
                <a:lnTo>
                  <a:pt x="1168019" y="478536"/>
                </a:lnTo>
                <a:lnTo>
                  <a:pt x="1165225" y="471017"/>
                </a:lnTo>
                <a:lnTo>
                  <a:pt x="1161275" y="455231"/>
                </a:lnTo>
                <a:lnTo>
                  <a:pt x="1157859" y="448056"/>
                </a:lnTo>
                <a:lnTo>
                  <a:pt x="1130236" y="419849"/>
                </a:lnTo>
                <a:lnTo>
                  <a:pt x="1096899" y="397256"/>
                </a:lnTo>
                <a:lnTo>
                  <a:pt x="1066419" y="387096"/>
                </a:lnTo>
                <a:lnTo>
                  <a:pt x="71120" y="397256"/>
                </a:lnTo>
                <a:lnTo>
                  <a:pt x="61582" y="400685"/>
                </a:lnTo>
                <a:lnTo>
                  <a:pt x="53924" y="408546"/>
                </a:lnTo>
                <a:lnTo>
                  <a:pt x="40640" y="427736"/>
                </a:lnTo>
                <a:lnTo>
                  <a:pt x="22694" y="450888"/>
                </a:lnTo>
                <a:lnTo>
                  <a:pt x="11696" y="467791"/>
                </a:lnTo>
                <a:lnTo>
                  <a:pt x="0" y="488696"/>
                </a:lnTo>
                <a:lnTo>
                  <a:pt x="35306" y="540258"/>
                </a:lnTo>
                <a:lnTo>
                  <a:pt x="52857" y="566991"/>
                </a:lnTo>
                <a:lnTo>
                  <a:pt x="62903" y="581164"/>
                </a:lnTo>
                <a:lnTo>
                  <a:pt x="75730" y="595007"/>
                </a:lnTo>
                <a:lnTo>
                  <a:pt x="101600" y="620776"/>
                </a:lnTo>
                <a:lnTo>
                  <a:pt x="103505" y="628764"/>
                </a:lnTo>
                <a:lnTo>
                  <a:pt x="125704" y="662990"/>
                </a:lnTo>
                <a:lnTo>
                  <a:pt x="157048" y="682244"/>
                </a:lnTo>
                <a:lnTo>
                  <a:pt x="172720" y="691896"/>
                </a:lnTo>
                <a:lnTo>
                  <a:pt x="180124" y="697382"/>
                </a:lnTo>
                <a:lnTo>
                  <a:pt x="187388" y="703160"/>
                </a:lnTo>
                <a:lnTo>
                  <a:pt x="194932" y="708380"/>
                </a:lnTo>
                <a:lnTo>
                  <a:pt x="203200" y="712216"/>
                </a:lnTo>
                <a:lnTo>
                  <a:pt x="257949" y="729488"/>
                </a:lnTo>
                <a:lnTo>
                  <a:pt x="270078" y="736295"/>
                </a:lnTo>
                <a:lnTo>
                  <a:pt x="294513" y="752856"/>
                </a:lnTo>
                <a:lnTo>
                  <a:pt x="832866" y="742696"/>
                </a:lnTo>
                <a:lnTo>
                  <a:pt x="853274" y="741235"/>
                </a:lnTo>
                <a:lnTo>
                  <a:pt x="873594" y="738619"/>
                </a:lnTo>
                <a:lnTo>
                  <a:pt x="914146" y="732536"/>
                </a:lnTo>
                <a:lnTo>
                  <a:pt x="949744" y="727887"/>
                </a:lnTo>
                <a:lnTo>
                  <a:pt x="967524" y="725347"/>
                </a:lnTo>
                <a:lnTo>
                  <a:pt x="985266" y="722376"/>
                </a:lnTo>
                <a:lnTo>
                  <a:pt x="995464" y="720153"/>
                </a:lnTo>
                <a:lnTo>
                  <a:pt x="1015695" y="714743"/>
                </a:lnTo>
                <a:lnTo>
                  <a:pt x="1025906" y="712216"/>
                </a:lnTo>
                <a:lnTo>
                  <a:pt x="1063993" y="704900"/>
                </a:lnTo>
                <a:lnTo>
                  <a:pt x="1076579" y="702056"/>
                </a:lnTo>
                <a:lnTo>
                  <a:pt x="1084262" y="699719"/>
                </a:lnTo>
                <a:lnTo>
                  <a:pt x="1099362" y="694093"/>
                </a:lnTo>
                <a:lnTo>
                  <a:pt x="1107059" y="691896"/>
                </a:lnTo>
                <a:lnTo>
                  <a:pt x="1122235" y="688924"/>
                </a:lnTo>
                <a:lnTo>
                  <a:pt x="1168019" y="681736"/>
                </a:lnTo>
                <a:lnTo>
                  <a:pt x="1178648" y="666788"/>
                </a:lnTo>
                <a:lnTo>
                  <a:pt x="1183805" y="659206"/>
                </a:lnTo>
                <a:lnTo>
                  <a:pt x="1188339" y="651256"/>
                </a:lnTo>
                <a:lnTo>
                  <a:pt x="1199134" y="616915"/>
                </a:lnTo>
                <a:lnTo>
                  <a:pt x="1200480" y="581240"/>
                </a:lnTo>
                <a:close/>
              </a:path>
              <a:path w="1208404" h="753110">
                <a:moveTo>
                  <a:pt x="1208151" y="213995"/>
                </a:moveTo>
                <a:lnTo>
                  <a:pt x="1206080" y="196062"/>
                </a:lnTo>
                <a:lnTo>
                  <a:pt x="1204353" y="178028"/>
                </a:lnTo>
                <a:lnTo>
                  <a:pt x="1201978" y="160134"/>
                </a:lnTo>
                <a:lnTo>
                  <a:pt x="1183678" y="119227"/>
                </a:lnTo>
                <a:lnTo>
                  <a:pt x="1149997" y="83947"/>
                </a:lnTo>
                <a:lnTo>
                  <a:pt x="1116711" y="61087"/>
                </a:lnTo>
                <a:lnTo>
                  <a:pt x="1078750" y="53276"/>
                </a:lnTo>
                <a:lnTo>
                  <a:pt x="1066038" y="50927"/>
                </a:lnTo>
                <a:lnTo>
                  <a:pt x="1039456" y="44792"/>
                </a:lnTo>
                <a:lnTo>
                  <a:pt x="1027595" y="41630"/>
                </a:lnTo>
                <a:lnTo>
                  <a:pt x="1027430" y="41554"/>
                </a:lnTo>
                <a:lnTo>
                  <a:pt x="1027214" y="41452"/>
                </a:lnTo>
                <a:lnTo>
                  <a:pt x="1024229" y="41554"/>
                </a:lnTo>
                <a:lnTo>
                  <a:pt x="976896" y="37020"/>
                </a:lnTo>
                <a:lnTo>
                  <a:pt x="923798" y="30607"/>
                </a:lnTo>
                <a:lnTo>
                  <a:pt x="710438" y="0"/>
                </a:lnTo>
                <a:lnTo>
                  <a:pt x="370725" y="5689"/>
                </a:lnTo>
                <a:lnTo>
                  <a:pt x="322249" y="7594"/>
                </a:lnTo>
                <a:lnTo>
                  <a:pt x="273812" y="10160"/>
                </a:lnTo>
                <a:lnTo>
                  <a:pt x="258229" y="13944"/>
                </a:lnTo>
                <a:lnTo>
                  <a:pt x="243281" y="20916"/>
                </a:lnTo>
                <a:lnTo>
                  <a:pt x="228358" y="27609"/>
                </a:lnTo>
                <a:lnTo>
                  <a:pt x="212852" y="30607"/>
                </a:lnTo>
                <a:lnTo>
                  <a:pt x="141732" y="50927"/>
                </a:lnTo>
                <a:lnTo>
                  <a:pt x="144005" y="81546"/>
                </a:lnTo>
                <a:lnTo>
                  <a:pt x="146088" y="112179"/>
                </a:lnTo>
                <a:lnTo>
                  <a:pt x="151892" y="173228"/>
                </a:lnTo>
                <a:lnTo>
                  <a:pt x="168884" y="212090"/>
                </a:lnTo>
                <a:lnTo>
                  <a:pt x="184975" y="226580"/>
                </a:lnTo>
                <a:lnTo>
                  <a:pt x="192532" y="234315"/>
                </a:lnTo>
                <a:lnTo>
                  <a:pt x="205841" y="252996"/>
                </a:lnTo>
                <a:lnTo>
                  <a:pt x="212826" y="264922"/>
                </a:lnTo>
                <a:lnTo>
                  <a:pt x="222364" y="274294"/>
                </a:lnTo>
                <a:lnTo>
                  <a:pt x="258178" y="291655"/>
                </a:lnTo>
                <a:lnTo>
                  <a:pt x="304292" y="305689"/>
                </a:lnTo>
                <a:lnTo>
                  <a:pt x="360248" y="314998"/>
                </a:lnTo>
                <a:lnTo>
                  <a:pt x="388175" y="320128"/>
                </a:lnTo>
                <a:lnTo>
                  <a:pt x="415925" y="326009"/>
                </a:lnTo>
                <a:lnTo>
                  <a:pt x="455993" y="335622"/>
                </a:lnTo>
                <a:lnTo>
                  <a:pt x="479831" y="341795"/>
                </a:lnTo>
                <a:lnTo>
                  <a:pt x="493268" y="345427"/>
                </a:lnTo>
                <a:lnTo>
                  <a:pt x="502145" y="347408"/>
                </a:lnTo>
                <a:lnTo>
                  <a:pt x="512318" y="348640"/>
                </a:lnTo>
                <a:lnTo>
                  <a:pt x="608965" y="356616"/>
                </a:lnTo>
                <a:lnTo>
                  <a:pt x="1076071" y="326009"/>
                </a:lnTo>
                <a:lnTo>
                  <a:pt x="1088986" y="324053"/>
                </a:lnTo>
                <a:lnTo>
                  <a:pt x="1101991" y="322414"/>
                </a:lnTo>
                <a:lnTo>
                  <a:pt x="1145768" y="305193"/>
                </a:lnTo>
                <a:lnTo>
                  <a:pt x="1181430" y="280035"/>
                </a:lnTo>
                <a:lnTo>
                  <a:pt x="1194269" y="259956"/>
                </a:lnTo>
                <a:lnTo>
                  <a:pt x="1201648" y="244881"/>
                </a:lnTo>
                <a:lnTo>
                  <a:pt x="1207198" y="229641"/>
                </a:lnTo>
                <a:lnTo>
                  <a:pt x="1208151" y="213995"/>
                </a:lnTo>
                <a:close/>
              </a:path>
            </a:pathLst>
          </a:custGeom>
          <a:solidFill>
            <a:srgbClr val="FFFF00"/>
          </a:solidFill>
        </p:spPr>
        <p:txBody>
          <a:bodyPr wrap="square" lIns="0" tIns="0" rIns="0" bIns="0" rtlCol="0"/>
          <a:lstStyle/>
          <a:p>
            <a:endParaRPr/>
          </a:p>
        </p:txBody>
      </p:sp>
      <p:sp>
        <p:nvSpPr>
          <p:cNvPr id="9" name="object 9"/>
          <p:cNvSpPr/>
          <p:nvPr/>
        </p:nvSpPr>
        <p:spPr>
          <a:xfrm>
            <a:off x="1730349" y="3028187"/>
            <a:ext cx="3726815" cy="1087120"/>
          </a:xfrm>
          <a:custGeom>
            <a:avLst/>
            <a:gdLst/>
            <a:ahLst/>
            <a:cxnLst/>
            <a:rect l="l" t="t" r="r" b="b"/>
            <a:pathLst>
              <a:path w="3726815" h="1087120">
                <a:moveTo>
                  <a:pt x="2227491" y="1045667"/>
                </a:moveTo>
                <a:lnTo>
                  <a:pt x="2221712" y="1044917"/>
                </a:lnTo>
                <a:lnTo>
                  <a:pt x="2219998" y="1044765"/>
                </a:lnTo>
                <a:lnTo>
                  <a:pt x="2224189" y="1045324"/>
                </a:lnTo>
                <a:lnTo>
                  <a:pt x="2227491" y="1045667"/>
                </a:lnTo>
                <a:close/>
              </a:path>
              <a:path w="3726815" h="1087120">
                <a:moveTo>
                  <a:pt x="2414930" y="517525"/>
                </a:moveTo>
                <a:lnTo>
                  <a:pt x="2413609" y="504113"/>
                </a:lnTo>
                <a:lnTo>
                  <a:pt x="2413127" y="490258"/>
                </a:lnTo>
                <a:lnTo>
                  <a:pt x="2411018" y="477316"/>
                </a:lnTo>
                <a:lnTo>
                  <a:pt x="2373719" y="452539"/>
                </a:lnTo>
                <a:lnTo>
                  <a:pt x="2326132" y="443484"/>
                </a:lnTo>
                <a:lnTo>
                  <a:pt x="2279764" y="438353"/>
                </a:lnTo>
                <a:lnTo>
                  <a:pt x="2252370" y="435991"/>
                </a:lnTo>
                <a:lnTo>
                  <a:pt x="2223808" y="426377"/>
                </a:lnTo>
                <a:lnTo>
                  <a:pt x="2211768" y="423672"/>
                </a:lnTo>
                <a:lnTo>
                  <a:pt x="2192083" y="422033"/>
                </a:lnTo>
                <a:lnTo>
                  <a:pt x="2140610" y="415544"/>
                </a:lnTo>
                <a:lnTo>
                  <a:pt x="2125345" y="412750"/>
                </a:lnTo>
                <a:lnTo>
                  <a:pt x="2110168" y="409422"/>
                </a:lnTo>
                <a:lnTo>
                  <a:pt x="2094979" y="406615"/>
                </a:lnTo>
                <a:lnTo>
                  <a:pt x="2079650" y="405384"/>
                </a:lnTo>
                <a:lnTo>
                  <a:pt x="159410" y="435991"/>
                </a:lnTo>
                <a:lnTo>
                  <a:pt x="168148" y="467283"/>
                </a:lnTo>
                <a:lnTo>
                  <a:pt x="175920" y="499046"/>
                </a:lnTo>
                <a:lnTo>
                  <a:pt x="185585" y="529869"/>
                </a:lnTo>
                <a:lnTo>
                  <a:pt x="200050" y="558292"/>
                </a:lnTo>
                <a:lnTo>
                  <a:pt x="209270" y="574573"/>
                </a:lnTo>
                <a:lnTo>
                  <a:pt x="217843" y="591477"/>
                </a:lnTo>
                <a:lnTo>
                  <a:pt x="263385" y="635038"/>
                </a:lnTo>
                <a:lnTo>
                  <a:pt x="316357" y="662305"/>
                </a:lnTo>
                <a:lnTo>
                  <a:pt x="362610" y="680593"/>
                </a:lnTo>
                <a:lnTo>
                  <a:pt x="408800" y="692010"/>
                </a:lnTo>
                <a:lnTo>
                  <a:pt x="454050" y="701040"/>
                </a:lnTo>
                <a:lnTo>
                  <a:pt x="1439672" y="690003"/>
                </a:lnTo>
                <a:lnTo>
                  <a:pt x="1580375" y="689051"/>
                </a:lnTo>
                <a:lnTo>
                  <a:pt x="1694535" y="688975"/>
                </a:lnTo>
                <a:lnTo>
                  <a:pt x="1785569" y="689521"/>
                </a:lnTo>
                <a:lnTo>
                  <a:pt x="1886254" y="691019"/>
                </a:lnTo>
                <a:lnTo>
                  <a:pt x="2001050" y="693572"/>
                </a:lnTo>
                <a:lnTo>
                  <a:pt x="2026234" y="693420"/>
                </a:lnTo>
                <a:lnTo>
                  <a:pt x="2077593" y="690219"/>
                </a:lnTo>
                <a:lnTo>
                  <a:pt x="2242210" y="670433"/>
                </a:lnTo>
                <a:lnTo>
                  <a:pt x="2258174" y="666546"/>
                </a:lnTo>
                <a:lnTo>
                  <a:pt x="2274633" y="663422"/>
                </a:lnTo>
                <a:lnTo>
                  <a:pt x="2290114" y="658723"/>
                </a:lnTo>
                <a:lnTo>
                  <a:pt x="2303170" y="650113"/>
                </a:lnTo>
                <a:lnTo>
                  <a:pt x="2322563" y="629691"/>
                </a:lnTo>
                <a:lnTo>
                  <a:pt x="2331402" y="620928"/>
                </a:lnTo>
                <a:lnTo>
                  <a:pt x="2341359" y="616559"/>
                </a:lnTo>
                <a:lnTo>
                  <a:pt x="2364130" y="609346"/>
                </a:lnTo>
                <a:lnTo>
                  <a:pt x="2372195" y="601992"/>
                </a:lnTo>
                <a:lnTo>
                  <a:pt x="2402167" y="561251"/>
                </a:lnTo>
                <a:lnTo>
                  <a:pt x="2408669" y="541096"/>
                </a:lnTo>
                <a:lnTo>
                  <a:pt x="2414930" y="517525"/>
                </a:lnTo>
                <a:close/>
              </a:path>
              <a:path w="3726815" h="1087120">
                <a:moveTo>
                  <a:pt x="3044342" y="182753"/>
                </a:moveTo>
                <a:lnTo>
                  <a:pt x="3042551" y="164807"/>
                </a:lnTo>
                <a:lnTo>
                  <a:pt x="3041307" y="146672"/>
                </a:lnTo>
                <a:lnTo>
                  <a:pt x="3039033" y="128803"/>
                </a:lnTo>
                <a:lnTo>
                  <a:pt x="3017278" y="92405"/>
                </a:lnTo>
                <a:lnTo>
                  <a:pt x="2958058" y="49314"/>
                </a:lnTo>
                <a:lnTo>
                  <a:pt x="2889478" y="32664"/>
                </a:lnTo>
                <a:lnTo>
                  <a:pt x="2821241" y="26111"/>
                </a:lnTo>
                <a:lnTo>
                  <a:pt x="2777477" y="22948"/>
                </a:lnTo>
                <a:lnTo>
                  <a:pt x="2735097" y="18465"/>
                </a:lnTo>
                <a:lnTo>
                  <a:pt x="2688869" y="10160"/>
                </a:lnTo>
                <a:lnTo>
                  <a:pt x="2681084" y="8102"/>
                </a:lnTo>
                <a:lnTo>
                  <a:pt x="2658389" y="0"/>
                </a:lnTo>
                <a:lnTo>
                  <a:pt x="1947316" y="10160"/>
                </a:lnTo>
                <a:lnTo>
                  <a:pt x="1936965" y="11379"/>
                </a:lnTo>
                <a:lnTo>
                  <a:pt x="1926805" y="13957"/>
                </a:lnTo>
                <a:lnTo>
                  <a:pt x="1881987" y="28016"/>
                </a:lnTo>
                <a:lnTo>
                  <a:pt x="1874913" y="31102"/>
                </a:lnTo>
                <a:lnTo>
                  <a:pt x="1865947" y="33883"/>
                </a:lnTo>
                <a:lnTo>
                  <a:pt x="1835556" y="40640"/>
                </a:lnTo>
                <a:lnTo>
                  <a:pt x="1772081" y="53517"/>
                </a:lnTo>
                <a:lnTo>
                  <a:pt x="1733956" y="60960"/>
                </a:lnTo>
                <a:lnTo>
                  <a:pt x="1469923" y="50800"/>
                </a:lnTo>
                <a:lnTo>
                  <a:pt x="1416126" y="47345"/>
                </a:lnTo>
                <a:lnTo>
                  <a:pt x="1387919" y="44348"/>
                </a:lnTo>
                <a:lnTo>
                  <a:pt x="1348460" y="36690"/>
                </a:lnTo>
                <a:lnTo>
                  <a:pt x="1307363" y="30480"/>
                </a:lnTo>
                <a:lnTo>
                  <a:pt x="1249908" y="23634"/>
                </a:lnTo>
                <a:lnTo>
                  <a:pt x="1197076" y="18707"/>
                </a:lnTo>
                <a:lnTo>
                  <a:pt x="1083843" y="10160"/>
                </a:lnTo>
                <a:lnTo>
                  <a:pt x="616610" y="20320"/>
                </a:lnTo>
                <a:lnTo>
                  <a:pt x="608825" y="21805"/>
                </a:lnTo>
                <a:lnTo>
                  <a:pt x="601319" y="24828"/>
                </a:lnTo>
                <a:lnTo>
                  <a:pt x="593839" y="28143"/>
                </a:lnTo>
                <a:lnTo>
                  <a:pt x="586130" y="30480"/>
                </a:lnTo>
                <a:lnTo>
                  <a:pt x="497878" y="41402"/>
                </a:lnTo>
                <a:lnTo>
                  <a:pt x="442341" y="47777"/>
                </a:lnTo>
                <a:lnTo>
                  <a:pt x="362737" y="52870"/>
                </a:lnTo>
                <a:lnTo>
                  <a:pt x="311937" y="54559"/>
                </a:lnTo>
                <a:lnTo>
                  <a:pt x="57937" y="60960"/>
                </a:lnTo>
                <a:lnTo>
                  <a:pt x="20789" y="70015"/>
                </a:lnTo>
                <a:lnTo>
                  <a:pt x="2628" y="79933"/>
                </a:lnTo>
                <a:lnTo>
                  <a:pt x="0" y="100545"/>
                </a:lnTo>
                <a:lnTo>
                  <a:pt x="9423" y="141706"/>
                </a:lnTo>
                <a:lnTo>
                  <a:pt x="27457" y="213233"/>
                </a:lnTo>
                <a:lnTo>
                  <a:pt x="30200" y="227228"/>
                </a:lnTo>
                <a:lnTo>
                  <a:pt x="37617" y="274193"/>
                </a:lnTo>
                <a:lnTo>
                  <a:pt x="57835" y="282244"/>
                </a:lnTo>
                <a:lnTo>
                  <a:pt x="77914" y="290576"/>
                </a:lnTo>
                <a:lnTo>
                  <a:pt x="118897" y="304673"/>
                </a:lnTo>
                <a:lnTo>
                  <a:pt x="159245" y="312089"/>
                </a:lnTo>
                <a:lnTo>
                  <a:pt x="200177" y="314833"/>
                </a:lnTo>
                <a:lnTo>
                  <a:pt x="1571523" y="324993"/>
                </a:lnTo>
                <a:lnTo>
                  <a:pt x="1609521" y="327964"/>
                </a:lnTo>
                <a:lnTo>
                  <a:pt x="1647558" y="331254"/>
                </a:lnTo>
                <a:lnTo>
                  <a:pt x="1685632" y="333933"/>
                </a:lnTo>
                <a:lnTo>
                  <a:pt x="1723796" y="335026"/>
                </a:lnTo>
                <a:lnTo>
                  <a:pt x="1812099" y="335419"/>
                </a:lnTo>
                <a:lnTo>
                  <a:pt x="1894814" y="336562"/>
                </a:lnTo>
                <a:lnTo>
                  <a:pt x="1972132" y="338378"/>
                </a:lnTo>
                <a:lnTo>
                  <a:pt x="2044268" y="340804"/>
                </a:lnTo>
                <a:lnTo>
                  <a:pt x="2111438" y="343789"/>
                </a:lnTo>
                <a:lnTo>
                  <a:pt x="2173859" y="347256"/>
                </a:lnTo>
                <a:lnTo>
                  <a:pt x="2231720" y="351155"/>
                </a:lnTo>
                <a:lnTo>
                  <a:pt x="2285250" y="355422"/>
                </a:lnTo>
                <a:lnTo>
                  <a:pt x="2334666" y="359981"/>
                </a:lnTo>
                <a:lnTo>
                  <a:pt x="2380157" y="364782"/>
                </a:lnTo>
                <a:lnTo>
                  <a:pt x="2421953" y="369747"/>
                </a:lnTo>
                <a:lnTo>
                  <a:pt x="2460256" y="374827"/>
                </a:lnTo>
                <a:lnTo>
                  <a:pt x="2527249" y="385064"/>
                </a:lnTo>
                <a:lnTo>
                  <a:pt x="2606827" y="399656"/>
                </a:lnTo>
                <a:lnTo>
                  <a:pt x="2682798" y="415036"/>
                </a:lnTo>
                <a:lnTo>
                  <a:pt x="2697810" y="417741"/>
                </a:lnTo>
                <a:lnTo>
                  <a:pt x="2711666" y="419849"/>
                </a:lnTo>
                <a:lnTo>
                  <a:pt x="2724569" y="421309"/>
                </a:lnTo>
                <a:lnTo>
                  <a:pt x="2736710" y="422059"/>
                </a:lnTo>
                <a:lnTo>
                  <a:pt x="2748330" y="422021"/>
                </a:lnTo>
                <a:lnTo>
                  <a:pt x="2793695" y="412877"/>
                </a:lnTo>
                <a:lnTo>
                  <a:pt x="2832455" y="394766"/>
                </a:lnTo>
                <a:lnTo>
                  <a:pt x="2881617" y="365125"/>
                </a:lnTo>
                <a:lnTo>
                  <a:pt x="2922994" y="338099"/>
                </a:lnTo>
                <a:lnTo>
                  <a:pt x="2973222" y="304673"/>
                </a:lnTo>
                <a:lnTo>
                  <a:pt x="3013862" y="243713"/>
                </a:lnTo>
                <a:lnTo>
                  <a:pt x="3019336" y="236296"/>
                </a:lnTo>
                <a:lnTo>
                  <a:pt x="3025114" y="229006"/>
                </a:lnTo>
                <a:lnTo>
                  <a:pt x="3030334" y="221449"/>
                </a:lnTo>
                <a:lnTo>
                  <a:pt x="3034182" y="213233"/>
                </a:lnTo>
                <a:lnTo>
                  <a:pt x="3044342" y="182753"/>
                </a:lnTo>
                <a:close/>
              </a:path>
              <a:path w="3726815" h="1087120">
                <a:moveTo>
                  <a:pt x="3726650" y="903224"/>
                </a:moveTo>
                <a:lnTo>
                  <a:pt x="3708222" y="836930"/>
                </a:lnTo>
                <a:lnTo>
                  <a:pt x="3671468" y="805484"/>
                </a:lnTo>
                <a:lnTo>
                  <a:pt x="3640251" y="796772"/>
                </a:lnTo>
                <a:lnTo>
                  <a:pt x="3624605" y="792353"/>
                </a:lnTo>
                <a:lnTo>
                  <a:pt x="3618534" y="790333"/>
                </a:lnTo>
                <a:lnTo>
                  <a:pt x="3594125" y="782193"/>
                </a:lnTo>
                <a:lnTo>
                  <a:pt x="3586569" y="779437"/>
                </a:lnTo>
                <a:lnTo>
                  <a:pt x="3579076" y="776465"/>
                </a:lnTo>
                <a:lnTo>
                  <a:pt x="3571468" y="773861"/>
                </a:lnTo>
                <a:lnTo>
                  <a:pt x="3563645" y="772160"/>
                </a:lnTo>
                <a:lnTo>
                  <a:pt x="3510203" y="764882"/>
                </a:lnTo>
                <a:lnTo>
                  <a:pt x="3492525" y="762000"/>
                </a:lnTo>
                <a:lnTo>
                  <a:pt x="3463036" y="755561"/>
                </a:lnTo>
                <a:lnTo>
                  <a:pt x="3449409" y="750938"/>
                </a:lnTo>
                <a:lnTo>
                  <a:pt x="3434435" y="746772"/>
                </a:lnTo>
                <a:lnTo>
                  <a:pt x="3400958" y="741680"/>
                </a:lnTo>
                <a:lnTo>
                  <a:pt x="3373082" y="738593"/>
                </a:lnTo>
                <a:lnTo>
                  <a:pt x="3289198" y="731520"/>
                </a:lnTo>
                <a:lnTo>
                  <a:pt x="2992831" y="739419"/>
                </a:lnTo>
                <a:lnTo>
                  <a:pt x="2943504" y="741680"/>
                </a:lnTo>
                <a:lnTo>
                  <a:pt x="2930664" y="743242"/>
                </a:lnTo>
                <a:lnTo>
                  <a:pt x="2918002" y="745998"/>
                </a:lnTo>
                <a:lnTo>
                  <a:pt x="2905391" y="749147"/>
                </a:lnTo>
                <a:lnTo>
                  <a:pt x="2892704" y="751840"/>
                </a:lnTo>
                <a:lnTo>
                  <a:pt x="2839389" y="760222"/>
                </a:lnTo>
                <a:lnTo>
                  <a:pt x="2768168" y="765251"/>
                </a:lnTo>
                <a:lnTo>
                  <a:pt x="2607970" y="772160"/>
                </a:lnTo>
                <a:lnTo>
                  <a:pt x="2550998" y="779183"/>
                </a:lnTo>
                <a:lnTo>
                  <a:pt x="2493060" y="784326"/>
                </a:lnTo>
                <a:lnTo>
                  <a:pt x="2434539" y="787781"/>
                </a:lnTo>
                <a:lnTo>
                  <a:pt x="2375814" y="789724"/>
                </a:lnTo>
                <a:lnTo>
                  <a:pt x="2317254" y="790333"/>
                </a:lnTo>
                <a:lnTo>
                  <a:pt x="2259228" y="789813"/>
                </a:lnTo>
                <a:lnTo>
                  <a:pt x="2202129" y="788339"/>
                </a:lnTo>
                <a:lnTo>
                  <a:pt x="2146312" y="786104"/>
                </a:lnTo>
                <a:lnTo>
                  <a:pt x="2040077" y="780059"/>
                </a:lnTo>
                <a:lnTo>
                  <a:pt x="1823389" y="764514"/>
                </a:lnTo>
                <a:lnTo>
                  <a:pt x="1791449" y="762812"/>
                </a:lnTo>
                <a:lnTo>
                  <a:pt x="1764182" y="762000"/>
                </a:lnTo>
                <a:lnTo>
                  <a:pt x="1770900" y="785202"/>
                </a:lnTo>
                <a:lnTo>
                  <a:pt x="1777034" y="808710"/>
                </a:lnTo>
                <a:lnTo>
                  <a:pt x="1794662" y="853313"/>
                </a:lnTo>
                <a:lnTo>
                  <a:pt x="1823085" y="885304"/>
                </a:lnTo>
                <a:lnTo>
                  <a:pt x="1839607" y="899515"/>
                </a:lnTo>
                <a:lnTo>
                  <a:pt x="1855622" y="914146"/>
                </a:lnTo>
                <a:lnTo>
                  <a:pt x="1883778" y="942390"/>
                </a:lnTo>
                <a:lnTo>
                  <a:pt x="1916709" y="964819"/>
                </a:lnTo>
                <a:lnTo>
                  <a:pt x="1947113" y="972578"/>
                </a:lnTo>
                <a:lnTo>
                  <a:pt x="1957349" y="974979"/>
                </a:lnTo>
                <a:lnTo>
                  <a:pt x="1964994" y="977392"/>
                </a:lnTo>
                <a:lnTo>
                  <a:pt x="1980171" y="982738"/>
                </a:lnTo>
                <a:lnTo>
                  <a:pt x="1987829" y="985139"/>
                </a:lnTo>
                <a:lnTo>
                  <a:pt x="1997976" y="987767"/>
                </a:lnTo>
                <a:lnTo>
                  <a:pt x="2018385" y="992543"/>
                </a:lnTo>
                <a:lnTo>
                  <a:pt x="2028469" y="995299"/>
                </a:lnTo>
                <a:lnTo>
                  <a:pt x="2043760" y="1000315"/>
                </a:lnTo>
                <a:lnTo>
                  <a:pt x="2058911" y="1005801"/>
                </a:lnTo>
                <a:lnTo>
                  <a:pt x="2074113" y="1011110"/>
                </a:lnTo>
                <a:lnTo>
                  <a:pt x="2089556" y="1015619"/>
                </a:lnTo>
                <a:lnTo>
                  <a:pt x="2129167" y="1025575"/>
                </a:lnTo>
                <a:lnTo>
                  <a:pt x="2129929" y="1025652"/>
                </a:lnTo>
                <a:lnTo>
                  <a:pt x="2128570" y="1024890"/>
                </a:lnTo>
                <a:lnTo>
                  <a:pt x="2133028" y="1025144"/>
                </a:lnTo>
                <a:lnTo>
                  <a:pt x="2191156" y="1035939"/>
                </a:lnTo>
                <a:lnTo>
                  <a:pt x="2231453" y="1044740"/>
                </a:lnTo>
                <a:lnTo>
                  <a:pt x="2233980" y="1045959"/>
                </a:lnTo>
                <a:lnTo>
                  <a:pt x="2230209" y="1045946"/>
                </a:lnTo>
                <a:lnTo>
                  <a:pt x="2227491" y="1045667"/>
                </a:lnTo>
                <a:lnTo>
                  <a:pt x="2233409" y="1046429"/>
                </a:lnTo>
                <a:lnTo>
                  <a:pt x="2303043" y="1056132"/>
                </a:lnTo>
                <a:lnTo>
                  <a:pt x="2310600" y="1058887"/>
                </a:lnTo>
                <a:lnTo>
                  <a:pt x="2318131" y="1061745"/>
                </a:lnTo>
                <a:lnTo>
                  <a:pt x="2325738" y="1064336"/>
                </a:lnTo>
                <a:lnTo>
                  <a:pt x="2333523" y="1066292"/>
                </a:lnTo>
                <a:lnTo>
                  <a:pt x="2373807" y="1072705"/>
                </a:lnTo>
                <a:lnTo>
                  <a:pt x="2421648" y="1078318"/>
                </a:lnTo>
                <a:lnTo>
                  <a:pt x="2506370" y="1086612"/>
                </a:lnTo>
                <a:lnTo>
                  <a:pt x="2775077" y="1080541"/>
                </a:lnTo>
                <a:lnTo>
                  <a:pt x="2882544" y="1076452"/>
                </a:lnTo>
                <a:lnTo>
                  <a:pt x="2933395" y="1073175"/>
                </a:lnTo>
                <a:lnTo>
                  <a:pt x="3085808" y="1059421"/>
                </a:lnTo>
                <a:lnTo>
                  <a:pt x="3136671" y="1056132"/>
                </a:lnTo>
                <a:lnTo>
                  <a:pt x="3350209" y="1045959"/>
                </a:lnTo>
                <a:lnTo>
                  <a:pt x="3355086" y="1044740"/>
                </a:lnTo>
                <a:lnTo>
                  <a:pt x="3396221" y="1034592"/>
                </a:lnTo>
                <a:lnTo>
                  <a:pt x="3441725" y="1025779"/>
                </a:lnTo>
                <a:lnTo>
                  <a:pt x="3573805" y="1015619"/>
                </a:lnTo>
                <a:lnTo>
                  <a:pt x="3597198" y="1009840"/>
                </a:lnTo>
                <a:lnTo>
                  <a:pt x="3656558" y="993279"/>
                </a:lnTo>
                <a:lnTo>
                  <a:pt x="3706012" y="964819"/>
                </a:lnTo>
                <a:lnTo>
                  <a:pt x="3711854" y="957491"/>
                </a:lnTo>
                <a:lnTo>
                  <a:pt x="3718268" y="950366"/>
                </a:lnTo>
                <a:lnTo>
                  <a:pt x="3723614" y="942873"/>
                </a:lnTo>
                <a:lnTo>
                  <a:pt x="3726332" y="934466"/>
                </a:lnTo>
                <a:lnTo>
                  <a:pt x="3726650" y="903224"/>
                </a:lnTo>
                <a:close/>
              </a:path>
            </a:pathLst>
          </a:custGeom>
          <a:solidFill>
            <a:srgbClr val="FFFF00"/>
          </a:solidFill>
        </p:spPr>
        <p:txBody>
          <a:bodyPr wrap="square" lIns="0" tIns="0" rIns="0" bIns="0" rtlCol="0"/>
          <a:lstStyle/>
          <a:p>
            <a:endParaRPr/>
          </a:p>
        </p:txBody>
      </p:sp>
      <p:sp>
        <p:nvSpPr>
          <p:cNvPr id="10" name="object 10"/>
          <p:cNvSpPr txBox="1"/>
          <p:nvPr/>
        </p:nvSpPr>
        <p:spPr>
          <a:xfrm>
            <a:off x="916939" y="2195296"/>
            <a:ext cx="7158990" cy="1854835"/>
          </a:xfrm>
          <a:prstGeom prst="rect">
            <a:avLst/>
          </a:prstGeom>
        </p:spPr>
        <p:txBody>
          <a:bodyPr vert="horz" wrap="square" lIns="0" tIns="12700" rIns="0" bIns="0" rtlCol="0">
            <a:spAutoFit/>
          </a:bodyPr>
          <a:lstStyle/>
          <a:p>
            <a:pPr marL="12700" marR="5080" algn="just">
              <a:lnSpc>
                <a:spcPct val="120000"/>
              </a:lnSpc>
              <a:spcBef>
                <a:spcPts val="100"/>
              </a:spcBef>
            </a:pPr>
            <a:r>
              <a:rPr lang="en-US" sz="2000">
                <a:latin typeface="Microsoft Sans Serif"/>
                <a:cs typeface="Microsoft Sans Serif"/>
              </a:rPr>
              <a:t>Bioeconomy until 2035 aims to rapidly develop as dynamic and diversified activity, which significantly contributes to overall economic activities in Croatia and their sustainability, being especially significant for rural areas along with the decrease of Croatia’s dependence on non-renewable raw material sources.</a:t>
            </a:r>
            <a:endParaRPr sz="2000">
              <a:latin typeface="Microsoft Sans Serif"/>
              <a:cs typeface="Microsoft Sans Serif"/>
            </a:endParaRPr>
          </a:p>
        </p:txBody>
      </p:sp>
      <p:sp>
        <p:nvSpPr>
          <p:cNvPr id="11" name="object 11"/>
          <p:cNvSpPr txBox="1">
            <a:spLocks noGrp="1"/>
          </p:cNvSpPr>
          <p:nvPr>
            <p:ph type="title"/>
          </p:nvPr>
        </p:nvSpPr>
        <p:spPr>
          <a:xfrm>
            <a:off x="1025144" y="815416"/>
            <a:ext cx="5832856" cy="382156"/>
          </a:xfrm>
          <a:prstGeom prst="rect">
            <a:avLst/>
          </a:prstGeom>
        </p:spPr>
        <p:txBody>
          <a:bodyPr vert="horz" wrap="square" lIns="0" tIns="12700" rIns="0" bIns="0" rtlCol="0">
            <a:spAutoFit/>
          </a:bodyPr>
          <a:lstStyle/>
          <a:p>
            <a:pPr marL="12700">
              <a:lnSpc>
                <a:spcPct val="100000"/>
              </a:lnSpc>
              <a:spcBef>
                <a:spcPts val="100"/>
              </a:spcBef>
            </a:pPr>
            <a:r>
              <a:rPr sz="2400" spc="-190"/>
              <a:t>VI</a:t>
            </a:r>
            <a:r>
              <a:rPr lang="hr-HR" sz="2400" spc="-190"/>
              <a:t>SION OF BIOECONOMY DEVELOPMENT</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70701725"/>
              </p:ext>
            </p:extLst>
          </p:nvPr>
        </p:nvGraphicFramePr>
        <p:xfrm>
          <a:off x="1398917" y="400049"/>
          <a:ext cx="2736215" cy="4577079"/>
        </p:xfrm>
        <a:graphic>
          <a:graphicData uri="http://schemas.openxmlformats.org/drawingml/2006/table">
            <a:tbl>
              <a:tblPr firstRow="1" bandRow="1">
                <a:tableStyleId>{2D5ABB26-0587-4C30-8999-92F81FD0307C}</a:tableStyleId>
              </a:tblPr>
              <a:tblGrid>
                <a:gridCol w="2736215">
                  <a:extLst>
                    <a:ext uri="{9D8B030D-6E8A-4147-A177-3AD203B41FA5}">
                      <a16:colId xmlns:a16="http://schemas.microsoft.com/office/drawing/2014/main" val="20000"/>
                    </a:ext>
                  </a:extLst>
                </a:gridCol>
              </a:tblGrid>
              <a:tr h="576072">
                <a:tc>
                  <a:txBody>
                    <a:bodyPr/>
                    <a:lstStyle/>
                    <a:p>
                      <a:pPr marL="454659" algn="ctr">
                        <a:lnSpc>
                          <a:spcPct val="100000"/>
                        </a:lnSpc>
                        <a:spcBef>
                          <a:spcPts val="1350"/>
                        </a:spcBef>
                      </a:pPr>
                      <a:r>
                        <a:rPr lang="hr-HR" sz="1400" b="1" spc="0">
                          <a:solidFill>
                            <a:srgbClr val="FFFFFF"/>
                          </a:solidFill>
                          <a:latin typeface="Arial" panose="020B0604020202020204" pitchFamily="34" charset="0"/>
                          <a:cs typeface="Arial" panose="020B0604020202020204" pitchFamily="34" charset="0"/>
                        </a:rPr>
                        <a:t>5</a:t>
                      </a:r>
                      <a:r>
                        <a:rPr sz="1400" b="1" spc="0">
                          <a:solidFill>
                            <a:srgbClr val="FFFFFF"/>
                          </a:solidFill>
                          <a:latin typeface="Arial" panose="020B0604020202020204" pitchFamily="34" charset="0"/>
                          <a:cs typeface="Arial" panose="020B0604020202020204" pitchFamily="34" charset="0"/>
                        </a:rPr>
                        <a:t> </a:t>
                      </a:r>
                      <a:r>
                        <a:rPr lang="hr-HR" sz="1400" b="1" spc="0">
                          <a:solidFill>
                            <a:srgbClr val="FFFFFF"/>
                          </a:solidFill>
                          <a:latin typeface="Arial" panose="020B0604020202020204" pitchFamily="34" charset="0"/>
                          <a:cs typeface="Arial" panose="020B0604020202020204" pitchFamily="34" charset="0"/>
                        </a:rPr>
                        <a:t>DEVELOPING NEEDS</a:t>
                      </a:r>
                      <a:endParaRPr sz="1400" spc="0">
                        <a:latin typeface="Arial" panose="020B0604020202020204" pitchFamily="34" charset="0"/>
                        <a:cs typeface="Arial" panose="020B0604020202020204" pitchFamily="34" charset="0"/>
                      </a:endParaRPr>
                    </a:p>
                  </a:txBody>
                  <a:tcPr marL="0" marR="0" marT="1714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62777"/>
                    </a:solidFill>
                  </a:tcPr>
                </a:tc>
                <a:extLst>
                  <a:ext uri="{0D108BD9-81ED-4DB2-BD59-A6C34878D82A}">
                    <a16:rowId xmlns:a16="http://schemas.microsoft.com/office/drawing/2014/main" val="10000"/>
                  </a:ext>
                </a:extLst>
              </a:tr>
              <a:tr h="727300">
                <a:tc>
                  <a:txBody>
                    <a:bodyPr/>
                    <a:lstStyle/>
                    <a:p>
                      <a:pPr marL="68580">
                        <a:lnSpc>
                          <a:spcPct val="100000"/>
                        </a:lnSpc>
                        <a:spcBef>
                          <a:spcPts val="1070"/>
                        </a:spcBef>
                      </a:pPr>
                      <a:r>
                        <a:rPr lang="hr-HR" sz="1400" spc="0">
                          <a:latin typeface="Arial" panose="020B0604020202020204" pitchFamily="34" charset="0"/>
                          <a:cs typeface="Arial" panose="020B0604020202020204" pitchFamily="34" charset="0"/>
                        </a:rPr>
                        <a:t>1</a:t>
                      </a:r>
                      <a:r>
                        <a:rPr sz="1400" spc="0">
                          <a:latin typeface="Arial" panose="020B0604020202020204" pitchFamily="34" charset="0"/>
                          <a:cs typeface="Arial" panose="020B0604020202020204" pitchFamily="34" charset="0"/>
                        </a:rPr>
                        <a:t>. </a:t>
                      </a:r>
                      <a:r>
                        <a:rPr lang="en-US" sz="1400" spc="0">
                          <a:latin typeface="Arial" panose="020B0604020202020204" pitchFamily="34" charset="0"/>
                          <a:cs typeface="Arial" panose="020B0604020202020204" pitchFamily="34" charset="0"/>
                        </a:rPr>
                        <a:t>To map availability and demand for biomass</a:t>
                      </a:r>
                      <a:endParaRPr sz="1400" spc="0">
                        <a:latin typeface="Arial" panose="020B0604020202020204" pitchFamily="34" charset="0"/>
                        <a:cs typeface="Arial" panose="020B0604020202020204" pitchFamily="34" charset="0"/>
                      </a:endParaRPr>
                    </a:p>
                  </a:txBody>
                  <a:tcPr marL="0" marR="0" marT="13589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3"/>
                  </a:ext>
                </a:extLst>
              </a:tr>
              <a:tr h="580164">
                <a:tc>
                  <a:txBody>
                    <a:bodyPr/>
                    <a:lstStyle/>
                    <a:p>
                      <a:pPr>
                        <a:lnSpc>
                          <a:spcPct val="100000"/>
                        </a:lnSpc>
                        <a:spcBef>
                          <a:spcPts val="15"/>
                        </a:spcBef>
                      </a:pPr>
                      <a:endParaRPr sz="1400" spc="0">
                        <a:latin typeface="Arial" panose="020B0604020202020204" pitchFamily="34" charset="0"/>
                        <a:cs typeface="Arial" panose="020B0604020202020204" pitchFamily="34" charset="0"/>
                      </a:endParaRPr>
                    </a:p>
                    <a:p>
                      <a:pPr marL="68580">
                        <a:lnSpc>
                          <a:spcPct val="100000"/>
                        </a:lnSpc>
                      </a:pPr>
                      <a:r>
                        <a:rPr lang="hr-HR" sz="1400" spc="0">
                          <a:latin typeface="Arial" panose="020B0604020202020204" pitchFamily="34" charset="0"/>
                          <a:cs typeface="Arial" panose="020B0604020202020204" pitchFamily="34" charset="0"/>
                        </a:rPr>
                        <a:t>2</a:t>
                      </a:r>
                      <a:r>
                        <a:rPr sz="1400" spc="0">
                          <a:latin typeface="Arial" panose="020B0604020202020204" pitchFamily="34" charset="0"/>
                          <a:cs typeface="Arial" panose="020B0604020202020204" pitchFamily="34" charset="0"/>
                        </a:rPr>
                        <a:t>. </a:t>
                      </a:r>
                      <a:r>
                        <a:rPr lang="en-US" sz="1400" spc="0">
                          <a:latin typeface="Arial" panose="020B0604020202020204" pitchFamily="34" charset="0"/>
                          <a:cs typeface="Arial" panose="020B0604020202020204" pitchFamily="34" charset="0"/>
                        </a:rPr>
                        <a:t>To manage sustainably natural resources</a:t>
                      </a:r>
                      <a:endParaRPr sz="1400" spc="0">
                        <a:latin typeface="Arial" panose="020B0604020202020204" pitchFamily="34" charset="0"/>
                        <a:cs typeface="Arial" panose="020B0604020202020204" pitchFamily="34" charset="0"/>
                      </a:endParaRPr>
                    </a:p>
                  </a:txBody>
                  <a:tcPr marL="0" marR="0" marT="190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727836">
                <a:tc>
                  <a:txBody>
                    <a:bodyPr/>
                    <a:lstStyle/>
                    <a:p>
                      <a:pPr>
                        <a:lnSpc>
                          <a:spcPct val="100000"/>
                        </a:lnSpc>
                        <a:spcBef>
                          <a:spcPts val="20"/>
                        </a:spcBef>
                      </a:pPr>
                      <a:endParaRPr sz="1400" spc="0">
                        <a:latin typeface="Arial" panose="020B0604020202020204" pitchFamily="34" charset="0"/>
                        <a:cs typeface="Arial" panose="020B0604020202020204" pitchFamily="34" charset="0"/>
                      </a:endParaRPr>
                    </a:p>
                    <a:p>
                      <a:pPr marL="68580">
                        <a:lnSpc>
                          <a:spcPct val="100000"/>
                        </a:lnSpc>
                      </a:pPr>
                      <a:r>
                        <a:rPr lang="hr-HR" sz="1400" spc="0">
                          <a:latin typeface="Arial" panose="020B0604020202020204" pitchFamily="34" charset="0"/>
                          <a:cs typeface="Arial" panose="020B0604020202020204" pitchFamily="34" charset="0"/>
                        </a:rPr>
                        <a:t>3</a:t>
                      </a:r>
                      <a:r>
                        <a:rPr sz="1400" spc="0">
                          <a:latin typeface="Arial" panose="020B0604020202020204" pitchFamily="34" charset="0"/>
                          <a:cs typeface="Arial" panose="020B0604020202020204" pitchFamily="34" charset="0"/>
                        </a:rPr>
                        <a:t>. </a:t>
                      </a:r>
                      <a:r>
                        <a:rPr lang="en-US" sz="1400" spc="0">
                          <a:latin typeface="Arial" panose="020B0604020202020204" pitchFamily="34" charset="0"/>
                          <a:cs typeface="Arial" panose="020B0604020202020204" pitchFamily="34" charset="0"/>
                        </a:rPr>
                        <a:t>To additionally foster scientific and research activities and innovation as well as their usage in bioeconomy</a:t>
                      </a:r>
                      <a:endParaRPr lang="hr-HR" sz="1400" spc="0">
                        <a:latin typeface="Arial" panose="020B0604020202020204" pitchFamily="34" charset="0"/>
                        <a:cs typeface="Arial" panose="020B0604020202020204" pitchFamily="34" charset="0"/>
                      </a:endParaRPr>
                    </a:p>
                    <a:p>
                      <a:pPr marL="68580">
                        <a:lnSpc>
                          <a:spcPct val="100000"/>
                        </a:lnSpc>
                      </a:pPr>
                      <a:endParaRPr sz="1400" spc="0">
                        <a:latin typeface="Arial" panose="020B0604020202020204" pitchFamily="34" charset="0"/>
                        <a:cs typeface="Arial" panose="020B0604020202020204" pitchFamily="34" charset="0"/>
                      </a:endParaRPr>
                    </a:p>
                  </a:txBody>
                  <a:tcPr marL="0" marR="0" marT="254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5"/>
                  </a:ext>
                </a:extLst>
              </a:tr>
              <a:tr h="678307">
                <a:tc>
                  <a:txBody>
                    <a:bodyPr/>
                    <a:lstStyle/>
                    <a:p>
                      <a:pPr marL="68580" marR="99695">
                        <a:lnSpc>
                          <a:spcPct val="107500"/>
                        </a:lnSpc>
                        <a:spcBef>
                          <a:spcPts val="960"/>
                        </a:spcBef>
                      </a:pPr>
                      <a:r>
                        <a:rPr lang="hr-HR" sz="1400" spc="0">
                          <a:latin typeface="Arial" panose="020B0604020202020204" pitchFamily="34" charset="0"/>
                          <a:cs typeface="Arial" panose="020B0604020202020204" pitchFamily="34" charset="0"/>
                        </a:rPr>
                        <a:t>4. </a:t>
                      </a:r>
                      <a:r>
                        <a:rPr lang="en-US" sz="1400" spc="0">
                          <a:latin typeface="Arial" panose="020B0604020202020204" pitchFamily="34" charset="0"/>
                          <a:cs typeface="Arial" panose="020B0604020202020204" pitchFamily="34" charset="0"/>
                        </a:rPr>
                        <a:t>To identify and foster selected bioeconomy value chains</a:t>
                      </a:r>
                      <a:endParaRPr sz="1400" spc="0">
                        <a:latin typeface="Arial" panose="020B0604020202020204" pitchFamily="34" charset="0"/>
                        <a:cs typeface="Arial" panose="020B0604020202020204" pitchFamily="34" charset="0"/>
                      </a:endParaRPr>
                    </a:p>
                  </a:txBody>
                  <a:tcPr marL="0" marR="0" marT="12192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6"/>
                  </a:ext>
                </a:extLst>
              </a:tr>
              <a:tr h="670715">
                <a:tc>
                  <a:txBody>
                    <a:bodyPr/>
                    <a:lstStyle/>
                    <a:p>
                      <a:pPr marL="68580">
                        <a:lnSpc>
                          <a:spcPct val="100000"/>
                        </a:lnSpc>
                        <a:spcBef>
                          <a:spcPts val="1070"/>
                        </a:spcBef>
                      </a:pPr>
                      <a:r>
                        <a:rPr lang="hr-HR" sz="1400" spc="0">
                          <a:latin typeface="Arial" panose="020B0604020202020204" pitchFamily="34" charset="0"/>
                          <a:cs typeface="Arial" panose="020B0604020202020204" pitchFamily="34" charset="0"/>
                        </a:rPr>
                        <a:t>5</a:t>
                      </a:r>
                      <a:r>
                        <a:rPr sz="1400" spc="0">
                          <a:latin typeface="Arial" panose="020B0604020202020204" pitchFamily="34" charset="0"/>
                          <a:cs typeface="Arial" panose="020B0604020202020204" pitchFamily="34" charset="0"/>
                        </a:rPr>
                        <a:t>. </a:t>
                      </a:r>
                      <a:r>
                        <a:rPr lang="en-US" sz="1400" spc="0">
                          <a:latin typeface="Arial" panose="020B0604020202020204" pitchFamily="34" charset="0"/>
                          <a:cs typeface="Arial" panose="020B0604020202020204" pitchFamily="34" charset="0"/>
                        </a:rPr>
                        <a:t>To foster consumption of domestic bioeconomy products</a:t>
                      </a:r>
                      <a:endParaRPr sz="1400" spc="0">
                        <a:latin typeface="Arial" panose="020B0604020202020204" pitchFamily="34" charset="0"/>
                        <a:cs typeface="Arial" panose="020B0604020202020204" pitchFamily="34" charset="0"/>
                      </a:endParaRPr>
                    </a:p>
                  </a:txBody>
                  <a:tcPr marL="0" marR="0" marT="13589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1238522668"/>
              </p:ext>
            </p:extLst>
          </p:nvPr>
        </p:nvGraphicFramePr>
        <p:xfrm>
          <a:off x="8371501" y="400049"/>
          <a:ext cx="2826534" cy="4830712"/>
        </p:xfrm>
        <a:graphic>
          <a:graphicData uri="http://schemas.openxmlformats.org/drawingml/2006/table">
            <a:tbl>
              <a:tblPr firstRow="1" bandRow="1">
                <a:tableStyleId>{2D5ABB26-0587-4C30-8999-92F81FD0307C}</a:tableStyleId>
              </a:tblPr>
              <a:tblGrid>
                <a:gridCol w="2826534">
                  <a:extLst>
                    <a:ext uri="{9D8B030D-6E8A-4147-A177-3AD203B41FA5}">
                      <a16:colId xmlns:a16="http://schemas.microsoft.com/office/drawing/2014/main" val="20000"/>
                    </a:ext>
                  </a:extLst>
                </a:gridCol>
              </a:tblGrid>
              <a:tr h="742684">
                <a:tc>
                  <a:txBody>
                    <a:bodyPr/>
                    <a:lstStyle/>
                    <a:p>
                      <a:pPr marL="554355" algn="l">
                        <a:lnSpc>
                          <a:spcPct val="100000"/>
                        </a:lnSpc>
                        <a:spcBef>
                          <a:spcPts val="1340"/>
                        </a:spcBef>
                      </a:pPr>
                      <a:r>
                        <a:rPr lang="hr-HR" sz="1400" b="1" spc="-15">
                          <a:solidFill>
                            <a:srgbClr val="FFFFFF"/>
                          </a:solidFill>
                          <a:latin typeface="Arial"/>
                          <a:cs typeface="Arial"/>
                        </a:rPr>
                        <a:t>2</a:t>
                      </a:r>
                      <a:r>
                        <a:rPr sz="1400" b="1" spc="-15">
                          <a:solidFill>
                            <a:srgbClr val="FFFFFF"/>
                          </a:solidFill>
                          <a:latin typeface="Arial"/>
                          <a:cs typeface="Arial"/>
                        </a:rPr>
                        <a:t> </a:t>
                      </a:r>
                      <a:r>
                        <a:rPr sz="1400" b="1" spc="-5">
                          <a:solidFill>
                            <a:srgbClr val="FFFFFF"/>
                          </a:solidFill>
                          <a:latin typeface="Arial"/>
                          <a:cs typeface="Arial"/>
                        </a:rPr>
                        <a:t>STR</a:t>
                      </a:r>
                      <a:r>
                        <a:rPr sz="1400" b="1" spc="-95">
                          <a:solidFill>
                            <a:srgbClr val="FFFFFF"/>
                          </a:solidFill>
                          <a:latin typeface="Arial"/>
                          <a:cs typeface="Arial"/>
                        </a:rPr>
                        <a:t>A</a:t>
                      </a:r>
                      <a:r>
                        <a:rPr sz="1400" b="1">
                          <a:solidFill>
                            <a:srgbClr val="FFFFFF"/>
                          </a:solidFill>
                          <a:latin typeface="Arial"/>
                          <a:cs typeface="Arial"/>
                        </a:rPr>
                        <a:t>T</a:t>
                      </a:r>
                      <a:r>
                        <a:rPr lang="hr-HR" sz="1400" b="1">
                          <a:solidFill>
                            <a:srgbClr val="FFFFFF"/>
                          </a:solidFill>
                          <a:latin typeface="Arial"/>
                          <a:cs typeface="Arial"/>
                        </a:rPr>
                        <a:t>EGIC GOALS</a:t>
                      </a:r>
                      <a:endParaRPr sz="1400">
                        <a:latin typeface="Arial"/>
                        <a:cs typeface="Arial"/>
                      </a:endParaRPr>
                    </a:p>
                  </a:txBody>
                  <a:tcPr marL="0" marR="0" marT="17018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A39B4"/>
                    </a:solidFill>
                  </a:tcPr>
                </a:tc>
                <a:extLst>
                  <a:ext uri="{0D108BD9-81ED-4DB2-BD59-A6C34878D82A}">
                    <a16:rowId xmlns:a16="http://schemas.microsoft.com/office/drawing/2014/main" val="10000"/>
                  </a:ext>
                </a:extLst>
              </a:tr>
              <a:tr h="2049285">
                <a:tc>
                  <a:txBody>
                    <a:bodyPr/>
                    <a:lstStyle/>
                    <a:p>
                      <a:pPr>
                        <a:lnSpc>
                          <a:spcPct val="100000"/>
                        </a:lnSpc>
                      </a:pPr>
                      <a:endParaRPr sz="1200" spc="0">
                        <a:latin typeface="Arial" panose="020B0604020202020204" pitchFamily="34" charset="0"/>
                        <a:cs typeface="Arial" panose="020B0604020202020204" pitchFamily="34" charset="0"/>
                      </a:endParaRPr>
                    </a:p>
                    <a:p>
                      <a:pPr>
                        <a:lnSpc>
                          <a:spcPct val="100000"/>
                        </a:lnSpc>
                      </a:pPr>
                      <a:endParaRPr sz="1200" spc="0">
                        <a:latin typeface="Arial" panose="020B0604020202020204" pitchFamily="34" charset="0"/>
                        <a:cs typeface="Arial" panose="020B0604020202020204" pitchFamily="34" charset="0"/>
                      </a:endParaRPr>
                    </a:p>
                    <a:p>
                      <a:pPr>
                        <a:lnSpc>
                          <a:spcPct val="100000"/>
                        </a:lnSpc>
                        <a:spcBef>
                          <a:spcPts val="30"/>
                        </a:spcBef>
                      </a:pPr>
                      <a:endParaRPr sz="1200" spc="0">
                        <a:latin typeface="Arial" panose="020B0604020202020204" pitchFamily="34" charset="0"/>
                        <a:cs typeface="Arial" panose="020B0604020202020204" pitchFamily="34" charset="0"/>
                      </a:endParaRPr>
                    </a:p>
                    <a:p>
                      <a:pPr marL="69215" indent="0">
                        <a:lnSpc>
                          <a:spcPct val="100000"/>
                        </a:lnSpc>
                        <a:buFont typeface="+mj-lt"/>
                        <a:buNone/>
                      </a:pPr>
                      <a:r>
                        <a:rPr lang="hr-HR" sz="1500" spc="0">
                          <a:latin typeface="Arial" panose="020B0604020202020204" pitchFamily="34" charset="0"/>
                          <a:cs typeface="Arial" panose="020B0604020202020204" pitchFamily="34" charset="0"/>
                        </a:rPr>
                        <a:t>1. </a:t>
                      </a:r>
                      <a:r>
                        <a:rPr lang="en-US" sz="1500" spc="0">
                          <a:latin typeface="Arial" panose="020B0604020202020204" pitchFamily="34" charset="0"/>
                          <a:cs typeface="Arial" panose="020B0604020202020204" pitchFamily="34" charset="0"/>
                        </a:rPr>
                        <a:t>Development of a sustainable production and raw material market in bioeconomy </a:t>
                      </a:r>
                      <a:endParaRPr sz="1500" spc="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2038743">
                <a:tc>
                  <a:txBody>
                    <a:bodyPr/>
                    <a:lstStyle/>
                    <a:p>
                      <a:pPr>
                        <a:lnSpc>
                          <a:spcPct val="100000"/>
                        </a:lnSpc>
                      </a:pPr>
                      <a:endParaRPr sz="1200" spc="0">
                        <a:latin typeface="Arial" panose="020B0604020202020204" pitchFamily="34" charset="0"/>
                        <a:cs typeface="Arial" panose="020B0604020202020204" pitchFamily="34" charset="0"/>
                      </a:endParaRPr>
                    </a:p>
                    <a:p>
                      <a:pPr>
                        <a:lnSpc>
                          <a:spcPct val="100000"/>
                        </a:lnSpc>
                      </a:pPr>
                      <a:endParaRPr sz="1200" spc="0">
                        <a:latin typeface="Arial" panose="020B0604020202020204" pitchFamily="34" charset="0"/>
                        <a:cs typeface="Arial" panose="020B0604020202020204" pitchFamily="34" charset="0"/>
                      </a:endParaRPr>
                    </a:p>
                    <a:p>
                      <a:pPr>
                        <a:lnSpc>
                          <a:spcPct val="100000"/>
                        </a:lnSpc>
                        <a:spcBef>
                          <a:spcPts val="30"/>
                        </a:spcBef>
                      </a:pPr>
                      <a:endParaRPr sz="1600" spc="0">
                        <a:latin typeface="Arial" panose="020B0604020202020204" pitchFamily="34" charset="0"/>
                        <a:cs typeface="Arial" panose="020B0604020202020204" pitchFamily="34" charset="0"/>
                      </a:endParaRPr>
                    </a:p>
                    <a:p>
                      <a:pPr marL="69215" indent="0">
                        <a:lnSpc>
                          <a:spcPct val="100000"/>
                        </a:lnSpc>
                        <a:buFont typeface="+mj-lt"/>
                        <a:buNone/>
                      </a:pPr>
                      <a:r>
                        <a:rPr lang="hr-HR" sz="1500" spc="0">
                          <a:latin typeface="Arial" panose="020B0604020202020204" pitchFamily="34" charset="0"/>
                          <a:cs typeface="Arial" panose="020B0604020202020204" pitchFamily="34" charset="0"/>
                        </a:rPr>
                        <a:t>2. </a:t>
                      </a:r>
                      <a:r>
                        <a:rPr lang="en-US" sz="1500" spc="0">
                          <a:latin typeface="Arial" panose="020B0604020202020204" pitchFamily="34" charset="0"/>
                          <a:cs typeface="Arial" panose="020B0604020202020204" pitchFamily="34" charset="0"/>
                        </a:rPr>
                        <a:t>Increase of an added value in bioeconomy </a:t>
                      </a:r>
                      <a:endParaRPr sz="1500" spc="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945682128"/>
              </p:ext>
            </p:extLst>
          </p:nvPr>
        </p:nvGraphicFramePr>
        <p:xfrm>
          <a:off x="4277032" y="400050"/>
          <a:ext cx="3952568" cy="5506454"/>
        </p:xfrm>
        <a:graphic>
          <a:graphicData uri="http://schemas.openxmlformats.org/drawingml/2006/table">
            <a:tbl>
              <a:tblPr firstRow="1" bandRow="1">
                <a:tableStyleId>{2D5ABB26-0587-4C30-8999-92F81FD0307C}</a:tableStyleId>
              </a:tblPr>
              <a:tblGrid>
                <a:gridCol w="3952568">
                  <a:extLst>
                    <a:ext uri="{9D8B030D-6E8A-4147-A177-3AD203B41FA5}">
                      <a16:colId xmlns:a16="http://schemas.microsoft.com/office/drawing/2014/main" val="20000"/>
                    </a:ext>
                  </a:extLst>
                </a:gridCol>
              </a:tblGrid>
              <a:tr h="573681">
                <a:tc>
                  <a:txBody>
                    <a:bodyPr/>
                    <a:lstStyle/>
                    <a:p>
                      <a:pPr marL="170180" algn="ctr">
                        <a:lnSpc>
                          <a:spcPct val="100000"/>
                        </a:lnSpc>
                        <a:spcBef>
                          <a:spcPts val="1305"/>
                        </a:spcBef>
                      </a:pPr>
                      <a:r>
                        <a:rPr sz="1400" b="1">
                          <a:solidFill>
                            <a:srgbClr val="FFFFFF"/>
                          </a:solidFill>
                          <a:latin typeface="Arial"/>
                          <a:cs typeface="Arial"/>
                        </a:rPr>
                        <a:t>8</a:t>
                      </a:r>
                      <a:r>
                        <a:rPr sz="1400" b="1" spc="-15">
                          <a:solidFill>
                            <a:srgbClr val="FFFFFF"/>
                          </a:solidFill>
                          <a:latin typeface="Arial"/>
                          <a:cs typeface="Arial"/>
                        </a:rPr>
                        <a:t> </a:t>
                      </a:r>
                      <a:r>
                        <a:rPr lang="hr-HR" sz="1400" b="1" spc="-5">
                          <a:solidFill>
                            <a:srgbClr val="FFFFFF"/>
                          </a:solidFill>
                          <a:latin typeface="Arial"/>
                          <a:cs typeface="Arial"/>
                        </a:rPr>
                        <a:t>IMPLEMENTATION MECHANISMS</a:t>
                      </a:r>
                      <a:endParaRPr sz="1400">
                        <a:latin typeface="Arial"/>
                        <a:cs typeface="Arial"/>
                      </a:endParaRPr>
                    </a:p>
                  </a:txBody>
                  <a:tcPr marL="0" marR="0" marT="1657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1973D"/>
                    </a:solidFill>
                  </a:tcPr>
                </a:tc>
                <a:extLst>
                  <a:ext uri="{0D108BD9-81ED-4DB2-BD59-A6C34878D82A}">
                    <a16:rowId xmlns:a16="http://schemas.microsoft.com/office/drawing/2014/main" val="10000"/>
                  </a:ext>
                </a:extLst>
              </a:tr>
              <a:tr h="642547">
                <a:tc>
                  <a:txBody>
                    <a:bodyPr/>
                    <a:lstStyle/>
                    <a:p>
                      <a:pPr marL="68580" marR="215900" algn="l">
                        <a:lnSpc>
                          <a:spcPct val="107500"/>
                        </a:lnSpc>
                        <a:spcBef>
                          <a:spcPts val="675"/>
                        </a:spcBef>
                      </a:pPr>
                      <a:r>
                        <a:rPr sz="1200" spc="0">
                          <a:latin typeface="Arial" panose="020B0604020202020204" pitchFamily="34" charset="0"/>
                          <a:cs typeface="Arial" panose="020B0604020202020204" pitchFamily="34" charset="0"/>
                        </a:rPr>
                        <a:t>1. </a:t>
                      </a:r>
                      <a:r>
                        <a:rPr lang="en-US" sz="1200" spc="0">
                          <a:latin typeface="Arial" panose="020B0604020202020204" pitchFamily="34" charset="0"/>
                          <a:cs typeface="Arial" panose="020B0604020202020204" pitchFamily="34" charset="0"/>
                        </a:rPr>
                        <a:t>Establishment and work of the coordinating body for bi</a:t>
                      </a:r>
                      <a:r>
                        <a:rPr lang="hr-HR" sz="1200" spc="0" err="1">
                          <a:latin typeface="Arial" panose="020B0604020202020204" pitchFamily="34" charset="0"/>
                          <a:cs typeface="Arial" panose="020B0604020202020204" pitchFamily="34" charset="0"/>
                        </a:rPr>
                        <a:t>oe</a:t>
                      </a:r>
                      <a:r>
                        <a:rPr lang="en-US" sz="1200" spc="0" err="1">
                          <a:latin typeface="Arial" panose="020B0604020202020204" pitchFamily="34" charset="0"/>
                          <a:cs typeface="Arial" panose="020B0604020202020204" pitchFamily="34" charset="0"/>
                        </a:rPr>
                        <a:t>conomy</a:t>
                      </a:r>
                      <a:r>
                        <a:rPr lang="en-US" sz="1200" spc="0">
                          <a:latin typeface="Arial" panose="020B0604020202020204" pitchFamily="34" charset="0"/>
                          <a:cs typeface="Arial" panose="020B0604020202020204" pitchFamily="34" charset="0"/>
                        </a:rPr>
                        <a:t> issues</a:t>
                      </a:r>
                      <a:endParaRPr sz="1200" spc="0">
                        <a:latin typeface="Arial" panose="020B0604020202020204" pitchFamily="34" charset="0"/>
                        <a:cs typeface="Arial" panose="020B0604020202020204" pitchFamily="34" charset="0"/>
                      </a:endParaRPr>
                    </a:p>
                  </a:txBody>
                  <a:tcPr marL="0" marR="0" marT="85725" marB="0" anchor="ctr">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671611">
                <a:tc>
                  <a:txBody>
                    <a:bodyPr/>
                    <a:lstStyle/>
                    <a:p>
                      <a:pPr marL="68580" algn="l">
                        <a:lnSpc>
                          <a:spcPct val="100000"/>
                        </a:lnSpc>
                        <a:spcBef>
                          <a:spcPts val="735"/>
                        </a:spcBef>
                      </a:pPr>
                      <a:r>
                        <a:rPr sz="1200" spc="0">
                          <a:latin typeface="Arial" panose="020B0604020202020204" pitchFamily="34" charset="0"/>
                          <a:cs typeface="Arial" panose="020B0604020202020204" pitchFamily="34" charset="0"/>
                        </a:rPr>
                        <a:t>2. </a:t>
                      </a:r>
                      <a:r>
                        <a:rPr lang="hr-HR" sz="1200" spc="0">
                          <a:latin typeface="Arial" panose="020B0604020202020204" pitchFamily="34" charset="0"/>
                          <a:cs typeface="Arial" panose="020B0604020202020204" pitchFamily="34" charset="0"/>
                        </a:rPr>
                        <a:t>Development </a:t>
                      </a:r>
                      <a:r>
                        <a:rPr lang="hr-HR" sz="1200" spc="0" err="1">
                          <a:latin typeface="Arial" panose="020B0604020202020204" pitchFamily="34" charset="0"/>
                          <a:cs typeface="Arial" panose="020B0604020202020204" pitchFamily="34" charset="0"/>
                        </a:rPr>
                        <a:t>of</a:t>
                      </a:r>
                      <a:r>
                        <a:rPr lang="hr-HR" sz="1200" spc="0">
                          <a:latin typeface="Arial" panose="020B0604020202020204" pitchFamily="34" charset="0"/>
                          <a:cs typeface="Arial" panose="020B0604020202020204" pitchFamily="34" charset="0"/>
                        </a:rPr>
                        <a:t> </a:t>
                      </a:r>
                      <a:r>
                        <a:rPr lang="hr-HR" sz="1200" spc="0" err="1">
                          <a:latin typeface="Arial" panose="020B0604020202020204" pitchFamily="34" charset="0"/>
                          <a:cs typeface="Arial" panose="020B0604020202020204" pitchFamily="34" charset="0"/>
                        </a:rPr>
                        <a:t>digital</a:t>
                      </a:r>
                      <a:r>
                        <a:rPr lang="hr-HR" sz="1200" spc="0">
                          <a:latin typeface="Arial" panose="020B0604020202020204" pitchFamily="34" charset="0"/>
                          <a:cs typeface="Arial" panose="020B0604020202020204" pitchFamily="34" charset="0"/>
                        </a:rPr>
                        <a:t> </a:t>
                      </a:r>
                      <a:r>
                        <a:rPr sz="1200" spc="0">
                          <a:latin typeface="Arial" panose="020B0604020202020204" pitchFamily="34" charset="0"/>
                          <a:cs typeface="Arial" panose="020B0604020202020204" pitchFamily="34" charset="0"/>
                        </a:rPr>
                        <a:t>platform</a:t>
                      </a:r>
                      <a:r>
                        <a:rPr lang="hr-HR" sz="1200" spc="0">
                          <a:latin typeface="Arial" panose="020B0604020202020204" pitchFamily="34" charset="0"/>
                          <a:cs typeface="Arial" panose="020B0604020202020204" pitchFamily="34" charset="0"/>
                        </a:rPr>
                        <a:t>s for</a:t>
                      </a:r>
                      <a:r>
                        <a:rPr sz="1200" spc="0">
                          <a:latin typeface="Arial" panose="020B0604020202020204" pitchFamily="34" charset="0"/>
                          <a:cs typeface="Arial" panose="020B0604020202020204" pitchFamily="34" charset="0"/>
                        </a:rPr>
                        <a:t> </a:t>
                      </a:r>
                      <a:r>
                        <a:rPr lang="hr-HR" sz="1200" spc="0" err="1">
                          <a:latin typeface="Arial" panose="020B0604020202020204" pitchFamily="34" charset="0"/>
                          <a:cs typeface="Arial" panose="020B0604020202020204" pitchFamily="34" charset="0"/>
                        </a:rPr>
                        <a:t>networking</a:t>
                      </a:r>
                      <a:r>
                        <a:rPr lang="hr-HR" sz="1200" spc="0">
                          <a:latin typeface="Arial" panose="020B0604020202020204" pitchFamily="34" charset="0"/>
                          <a:cs typeface="Arial" panose="020B0604020202020204" pitchFamily="34" charset="0"/>
                        </a:rPr>
                        <a:t> </a:t>
                      </a:r>
                      <a:r>
                        <a:rPr lang="hr-HR" sz="1200" spc="0" err="1">
                          <a:latin typeface="Arial" panose="020B0604020202020204" pitchFamily="34" charset="0"/>
                          <a:cs typeface="Arial" panose="020B0604020202020204" pitchFamily="34" charset="0"/>
                        </a:rPr>
                        <a:t>and</a:t>
                      </a:r>
                      <a:r>
                        <a:rPr lang="hr-HR" sz="1200" spc="0">
                          <a:latin typeface="Arial" panose="020B0604020202020204" pitchFamily="34" charset="0"/>
                          <a:cs typeface="Arial" panose="020B0604020202020204" pitchFamily="34" charset="0"/>
                        </a:rPr>
                        <a:t> data </a:t>
                      </a:r>
                      <a:r>
                        <a:rPr lang="hr-HR" sz="1200" spc="0" err="1">
                          <a:latin typeface="Arial" panose="020B0604020202020204" pitchFamily="34" charset="0"/>
                          <a:cs typeface="Arial" panose="020B0604020202020204" pitchFamily="34" charset="0"/>
                        </a:rPr>
                        <a:t>exchange</a:t>
                      </a:r>
                      <a:endParaRPr sz="1200" spc="0">
                        <a:latin typeface="Arial" panose="020B0604020202020204" pitchFamily="34" charset="0"/>
                        <a:cs typeface="Arial" panose="020B0604020202020204" pitchFamily="34" charset="0"/>
                      </a:endParaRPr>
                    </a:p>
                  </a:txBody>
                  <a:tcPr marL="0" marR="0" marT="93345"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622072">
                <a:tc>
                  <a:txBody>
                    <a:bodyPr/>
                    <a:lstStyle/>
                    <a:p>
                      <a:pPr marL="68580" marR="367665" algn="l">
                        <a:lnSpc>
                          <a:spcPct val="107700"/>
                        </a:lnSpc>
                        <a:spcBef>
                          <a:spcPts val="620"/>
                        </a:spcBef>
                      </a:pPr>
                      <a:r>
                        <a:rPr sz="1200" spc="0">
                          <a:latin typeface="Arial" panose="020B0604020202020204" pitchFamily="34" charset="0"/>
                          <a:cs typeface="Arial" panose="020B0604020202020204" pitchFamily="34" charset="0"/>
                        </a:rPr>
                        <a:t>3. </a:t>
                      </a:r>
                      <a:r>
                        <a:rPr lang="en-US" sz="1200" spc="0">
                          <a:latin typeface="Arial" panose="020B0604020202020204" pitchFamily="34" charset="0"/>
                          <a:cs typeface="Arial" panose="020B0604020202020204" pitchFamily="34" charset="0"/>
                        </a:rPr>
                        <a:t>Planning and construction of distribution </a:t>
                      </a:r>
                      <a:r>
                        <a:rPr lang="en-US" sz="1200" spc="0" err="1">
                          <a:latin typeface="Arial" panose="020B0604020202020204" pitchFamily="34" charset="0"/>
                          <a:cs typeface="Arial" panose="020B0604020202020204" pitchFamily="34" charset="0"/>
                        </a:rPr>
                        <a:t>centres</a:t>
                      </a:r>
                      <a:r>
                        <a:rPr lang="en-US" sz="1200" spc="0">
                          <a:latin typeface="Arial" panose="020B0604020202020204" pitchFamily="34" charset="0"/>
                          <a:cs typeface="Arial" panose="020B0604020202020204" pitchFamily="34" charset="0"/>
                        </a:rPr>
                        <a:t> for biomass </a:t>
                      </a:r>
                      <a:endParaRPr sz="1200" spc="0">
                        <a:latin typeface="Arial" panose="020B0604020202020204" pitchFamily="34" charset="0"/>
                        <a:cs typeface="Arial" panose="020B0604020202020204" pitchFamily="34" charset="0"/>
                      </a:endParaRPr>
                    </a:p>
                  </a:txBody>
                  <a:tcPr marL="0" marR="0" marT="78740"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479296">
                <a:tc>
                  <a:txBody>
                    <a:bodyPr/>
                    <a:lstStyle/>
                    <a:p>
                      <a:pPr marL="68580" algn="l">
                        <a:lnSpc>
                          <a:spcPct val="100000"/>
                        </a:lnSpc>
                        <a:spcBef>
                          <a:spcPts val="1120"/>
                        </a:spcBef>
                      </a:pPr>
                      <a:r>
                        <a:rPr sz="1200" spc="0">
                          <a:latin typeface="Arial" panose="020B0604020202020204" pitchFamily="34" charset="0"/>
                          <a:cs typeface="Arial" panose="020B0604020202020204" pitchFamily="34" charset="0"/>
                        </a:rPr>
                        <a:t>4. </a:t>
                      </a:r>
                      <a:r>
                        <a:rPr lang="en-US" sz="1200" spc="0">
                          <a:latin typeface="Arial" panose="020B0604020202020204" pitchFamily="34" charset="0"/>
                          <a:cs typeface="Arial" panose="020B0604020202020204" pitchFamily="34" charset="0"/>
                        </a:rPr>
                        <a:t>Regulating the usage of waste sludge </a:t>
                      </a:r>
                      <a:endParaRPr sz="1200" spc="0">
                        <a:latin typeface="Arial" panose="020B0604020202020204" pitchFamily="34" charset="0"/>
                        <a:cs typeface="Arial" panose="020B0604020202020204" pitchFamily="34" charset="0"/>
                      </a:endParaRPr>
                    </a:p>
                  </a:txBody>
                  <a:tcPr marL="0" marR="0" marT="142240"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684359">
                <a:tc>
                  <a:txBody>
                    <a:bodyPr/>
                    <a:lstStyle/>
                    <a:p>
                      <a:pPr marL="68580" marR="212725" algn="l">
                        <a:lnSpc>
                          <a:spcPct val="107500"/>
                        </a:lnSpc>
                        <a:spcBef>
                          <a:spcPts val="1015"/>
                        </a:spcBef>
                      </a:pPr>
                      <a:r>
                        <a:rPr sz="1200" spc="0">
                          <a:latin typeface="Arial" panose="020B0604020202020204" pitchFamily="34" charset="0"/>
                          <a:cs typeface="Arial" panose="020B0604020202020204" pitchFamily="34" charset="0"/>
                        </a:rPr>
                        <a:t>5. </a:t>
                      </a:r>
                      <a:r>
                        <a:rPr lang="en-US" sz="1200" spc="0">
                          <a:latin typeface="Arial" panose="020B0604020202020204" pitchFamily="34" charset="0"/>
                          <a:cs typeface="Arial" panose="020B0604020202020204" pitchFamily="34" charset="0"/>
                        </a:rPr>
                        <a:t>Supporting the construction and modernization of capacities in bioeconomy sectors </a:t>
                      </a:r>
                      <a:endParaRPr sz="1200" spc="0">
                        <a:latin typeface="Arial" panose="020B0604020202020204" pitchFamily="34" charset="0"/>
                        <a:cs typeface="Arial" panose="020B0604020202020204" pitchFamily="34" charset="0"/>
                      </a:endParaRPr>
                    </a:p>
                  </a:txBody>
                  <a:tcPr marL="0" marR="0" marT="128905"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5"/>
                  </a:ext>
                </a:extLst>
              </a:tr>
              <a:tr h="668959">
                <a:tc>
                  <a:txBody>
                    <a:bodyPr/>
                    <a:lstStyle/>
                    <a:p>
                      <a:pPr marL="68580" marR="310515" algn="l">
                        <a:lnSpc>
                          <a:spcPct val="107100"/>
                        </a:lnSpc>
                        <a:spcBef>
                          <a:spcPts val="245"/>
                        </a:spcBef>
                      </a:pPr>
                      <a:r>
                        <a:rPr sz="1200" spc="0">
                          <a:latin typeface="Arial" panose="020B0604020202020204" pitchFamily="34" charset="0"/>
                          <a:cs typeface="Arial" panose="020B0604020202020204" pitchFamily="34" charset="0"/>
                        </a:rPr>
                        <a:t>6.</a:t>
                      </a:r>
                      <a:r>
                        <a:rPr lang="en-US" sz="1200" spc="0">
                          <a:latin typeface="Arial" panose="020B0604020202020204" pitchFamily="34" charset="0"/>
                          <a:cs typeface="Arial" panose="020B0604020202020204" pitchFamily="34" charset="0"/>
                        </a:rPr>
                        <a:t> Supporting the production of recycled packaging materials, bio-based and biodegradable plastics</a:t>
                      </a:r>
                      <a:endParaRPr sz="1200" spc="0">
                        <a:latin typeface="Arial" panose="020B0604020202020204" pitchFamily="34" charset="0"/>
                        <a:cs typeface="Arial" panose="020B0604020202020204" pitchFamily="34" charset="0"/>
                      </a:endParaRPr>
                    </a:p>
                  </a:txBody>
                  <a:tcPr marL="0" marR="0" marT="31115"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6"/>
                  </a:ext>
                </a:extLst>
              </a:tr>
              <a:tr h="527530">
                <a:tc>
                  <a:txBody>
                    <a:bodyPr/>
                    <a:lstStyle/>
                    <a:p>
                      <a:pPr marL="68580" marR="495300" algn="l">
                        <a:lnSpc>
                          <a:spcPct val="107500"/>
                        </a:lnSpc>
                        <a:spcBef>
                          <a:spcPts val="245"/>
                        </a:spcBef>
                      </a:pPr>
                      <a:r>
                        <a:rPr sz="1200" spc="0">
                          <a:latin typeface="Arial" panose="020B0604020202020204" pitchFamily="34" charset="0"/>
                          <a:cs typeface="Arial" panose="020B0604020202020204" pitchFamily="34" charset="0"/>
                        </a:rPr>
                        <a:t>7. </a:t>
                      </a:r>
                      <a:r>
                        <a:rPr lang="en-US" sz="1200" spc="0">
                          <a:latin typeface="Arial" panose="020B0604020202020204" pitchFamily="34" charset="0"/>
                          <a:cs typeface="Arial" panose="020B0604020202020204" pitchFamily="34" charset="0"/>
                        </a:rPr>
                        <a:t>Implementing the green public procurement in the function of bioeconomy development</a:t>
                      </a:r>
                      <a:endParaRPr sz="1200" spc="0">
                        <a:latin typeface="Arial" panose="020B0604020202020204" pitchFamily="34" charset="0"/>
                        <a:cs typeface="Arial" panose="020B0604020202020204" pitchFamily="34" charset="0"/>
                      </a:endParaRPr>
                    </a:p>
                  </a:txBody>
                  <a:tcPr marL="0" marR="0" marT="31115" marB="0" anchor="ctr">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7"/>
                  </a:ext>
                </a:extLst>
              </a:tr>
              <a:tr h="636399">
                <a:tc>
                  <a:txBody>
                    <a:bodyPr/>
                    <a:lstStyle/>
                    <a:p>
                      <a:pPr marL="68580" marR="527050" algn="l">
                        <a:lnSpc>
                          <a:spcPct val="107500"/>
                        </a:lnSpc>
                        <a:spcBef>
                          <a:spcPts val="625"/>
                        </a:spcBef>
                      </a:pPr>
                      <a:r>
                        <a:rPr sz="1200" spc="0">
                          <a:latin typeface="Arial" panose="020B0604020202020204" pitchFamily="34" charset="0"/>
                          <a:cs typeface="Arial" panose="020B0604020202020204" pitchFamily="34" charset="0"/>
                        </a:rPr>
                        <a:t>8. </a:t>
                      </a:r>
                      <a:r>
                        <a:rPr lang="en-US" sz="1200" spc="0">
                          <a:latin typeface="Arial" panose="020B0604020202020204" pitchFamily="34" charset="0"/>
                          <a:cs typeface="Arial" panose="020B0604020202020204" pitchFamily="34" charset="0"/>
                        </a:rPr>
                        <a:t>Implementation of bioeconomy related research and innovation</a:t>
                      </a:r>
                      <a:endParaRPr sz="1200" spc="0">
                        <a:latin typeface="Arial" panose="020B0604020202020204" pitchFamily="34" charset="0"/>
                        <a:cs typeface="Arial" panose="020B0604020202020204" pitchFamily="34" charset="0"/>
                      </a:endParaRPr>
                    </a:p>
                  </a:txBody>
                  <a:tcPr marL="0" marR="0" marT="79375" marB="0" anchor="ctr">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8"/>
                  </a:ext>
                </a:extLst>
              </a:tr>
            </a:tbl>
          </a:graphicData>
        </a:graphic>
      </p:graphicFrame>
      <p:sp>
        <p:nvSpPr>
          <p:cNvPr id="5" name="object 5"/>
          <p:cNvSpPr/>
          <p:nvPr/>
        </p:nvSpPr>
        <p:spPr>
          <a:xfrm>
            <a:off x="8605964" y="5891682"/>
            <a:ext cx="744855" cy="744855"/>
          </a:xfrm>
          <a:custGeom>
            <a:avLst/>
            <a:gdLst/>
            <a:ahLst/>
            <a:cxnLst/>
            <a:rect l="l" t="t" r="r" b="b"/>
            <a:pathLst>
              <a:path w="744854" h="744854">
                <a:moveTo>
                  <a:pt x="584466" y="386283"/>
                </a:moveTo>
                <a:lnTo>
                  <a:pt x="582726" y="357847"/>
                </a:lnTo>
                <a:lnTo>
                  <a:pt x="577634" y="330581"/>
                </a:lnTo>
                <a:lnTo>
                  <a:pt x="569353" y="304533"/>
                </a:lnTo>
                <a:lnTo>
                  <a:pt x="558076" y="279819"/>
                </a:lnTo>
                <a:lnTo>
                  <a:pt x="515645" y="322211"/>
                </a:lnTo>
                <a:lnTo>
                  <a:pt x="521144" y="337388"/>
                </a:lnTo>
                <a:lnTo>
                  <a:pt x="524954" y="353187"/>
                </a:lnTo>
                <a:lnTo>
                  <a:pt x="527189" y="369506"/>
                </a:lnTo>
                <a:lnTo>
                  <a:pt x="527900" y="386283"/>
                </a:lnTo>
                <a:lnTo>
                  <a:pt x="521817" y="431228"/>
                </a:lnTo>
                <a:lnTo>
                  <a:pt x="504647" y="471690"/>
                </a:lnTo>
                <a:lnTo>
                  <a:pt x="478066" y="506044"/>
                </a:lnTo>
                <a:lnTo>
                  <a:pt x="443687" y="532625"/>
                </a:lnTo>
                <a:lnTo>
                  <a:pt x="403199" y="549770"/>
                </a:lnTo>
                <a:lnTo>
                  <a:pt x="358228" y="555853"/>
                </a:lnTo>
                <a:lnTo>
                  <a:pt x="313245" y="549770"/>
                </a:lnTo>
                <a:lnTo>
                  <a:pt x="272757" y="532625"/>
                </a:lnTo>
                <a:lnTo>
                  <a:pt x="238379" y="506044"/>
                </a:lnTo>
                <a:lnTo>
                  <a:pt x="211797" y="471690"/>
                </a:lnTo>
                <a:lnTo>
                  <a:pt x="194627" y="431228"/>
                </a:lnTo>
                <a:lnTo>
                  <a:pt x="188544" y="386283"/>
                </a:lnTo>
                <a:lnTo>
                  <a:pt x="194627" y="341337"/>
                </a:lnTo>
                <a:lnTo>
                  <a:pt x="211797" y="300863"/>
                </a:lnTo>
                <a:lnTo>
                  <a:pt x="238379" y="266509"/>
                </a:lnTo>
                <a:lnTo>
                  <a:pt x="272757" y="239941"/>
                </a:lnTo>
                <a:lnTo>
                  <a:pt x="313245" y="222783"/>
                </a:lnTo>
                <a:lnTo>
                  <a:pt x="358228" y="216700"/>
                </a:lnTo>
                <a:lnTo>
                  <a:pt x="375005" y="217551"/>
                </a:lnTo>
                <a:lnTo>
                  <a:pt x="391337" y="220002"/>
                </a:lnTo>
                <a:lnTo>
                  <a:pt x="407136" y="223850"/>
                </a:lnTo>
                <a:lnTo>
                  <a:pt x="422325" y="228942"/>
                </a:lnTo>
                <a:lnTo>
                  <a:pt x="464743" y="186550"/>
                </a:lnTo>
                <a:lnTo>
                  <a:pt x="440016" y="175272"/>
                </a:lnTo>
                <a:lnTo>
                  <a:pt x="413956" y="167005"/>
                </a:lnTo>
                <a:lnTo>
                  <a:pt x="386664" y="161912"/>
                </a:lnTo>
                <a:lnTo>
                  <a:pt x="358228" y="160172"/>
                </a:lnTo>
                <a:lnTo>
                  <a:pt x="312775" y="164782"/>
                </a:lnTo>
                <a:lnTo>
                  <a:pt x="270370" y="178015"/>
                </a:lnTo>
                <a:lnTo>
                  <a:pt x="231952" y="198920"/>
                </a:lnTo>
                <a:lnTo>
                  <a:pt x="198437" y="226593"/>
                </a:lnTo>
                <a:lnTo>
                  <a:pt x="170751" y="260083"/>
                </a:lnTo>
                <a:lnTo>
                  <a:pt x="149834" y="298488"/>
                </a:lnTo>
                <a:lnTo>
                  <a:pt x="136601" y="340855"/>
                </a:lnTo>
                <a:lnTo>
                  <a:pt x="131978" y="386283"/>
                </a:lnTo>
                <a:lnTo>
                  <a:pt x="136601" y="431698"/>
                </a:lnTo>
                <a:lnTo>
                  <a:pt x="149834" y="474065"/>
                </a:lnTo>
                <a:lnTo>
                  <a:pt x="170751" y="512470"/>
                </a:lnTo>
                <a:lnTo>
                  <a:pt x="198437" y="545960"/>
                </a:lnTo>
                <a:lnTo>
                  <a:pt x="231952" y="573633"/>
                </a:lnTo>
                <a:lnTo>
                  <a:pt x="270370" y="594537"/>
                </a:lnTo>
                <a:lnTo>
                  <a:pt x="312775" y="607771"/>
                </a:lnTo>
                <a:lnTo>
                  <a:pt x="358228" y="612381"/>
                </a:lnTo>
                <a:lnTo>
                  <a:pt x="403669" y="607771"/>
                </a:lnTo>
                <a:lnTo>
                  <a:pt x="446074" y="594537"/>
                </a:lnTo>
                <a:lnTo>
                  <a:pt x="484492" y="573633"/>
                </a:lnTo>
                <a:lnTo>
                  <a:pt x="518007" y="545960"/>
                </a:lnTo>
                <a:lnTo>
                  <a:pt x="545693" y="512470"/>
                </a:lnTo>
                <a:lnTo>
                  <a:pt x="566610" y="474065"/>
                </a:lnTo>
                <a:lnTo>
                  <a:pt x="579843" y="431698"/>
                </a:lnTo>
                <a:lnTo>
                  <a:pt x="584466" y="386283"/>
                </a:lnTo>
                <a:close/>
              </a:path>
              <a:path w="744854" h="744854">
                <a:moveTo>
                  <a:pt x="716432" y="386283"/>
                </a:moveTo>
                <a:lnTo>
                  <a:pt x="713651" y="341261"/>
                </a:lnTo>
                <a:lnTo>
                  <a:pt x="705472" y="298196"/>
                </a:lnTo>
                <a:lnTo>
                  <a:pt x="692175" y="257238"/>
                </a:lnTo>
                <a:lnTo>
                  <a:pt x="674027" y="218579"/>
                </a:lnTo>
                <a:lnTo>
                  <a:pt x="667423" y="224231"/>
                </a:lnTo>
                <a:lnTo>
                  <a:pt x="655167" y="237426"/>
                </a:lnTo>
                <a:lnTo>
                  <a:pt x="617461" y="232714"/>
                </a:lnTo>
                <a:lnTo>
                  <a:pt x="635228" y="267843"/>
                </a:lnTo>
                <a:lnTo>
                  <a:pt x="648563" y="305257"/>
                </a:lnTo>
                <a:lnTo>
                  <a:pt x="656971" y="344792"/>
                </a:lnTo>
                <a:lnTo>
                  <a:pt x="659879" y="386283"/>
                </a:lnTo>
                <a:lnTo>
                  <a:pt x="655916" y="435013"/>
                </a:lnTo>
                <a:lnTo>
                  <a:pt x="644436" y="481304"/>
                </a:lnTo>
                <a:lnTo>
                  <a:pt x="626084" y="524522"/>
                </a:lnTo>
                <a:lnTo>
                  <a:pt x="601484" y="564032"/>
                </a:lnTo>
                <a:lnTo>
                  <a:pt x="571271" y="599198"/>
                </a:lnTo>
                <a:lnTo>
                  <a:pt x="536079" y="629386"/>
                </a:lnTo>
                <a:lnTo>
                  <a:pt x="496544" y="653973"/>
                </a:lnTo>
                <a:lnTo>
                  <a:pt x="453301" y="672312"/>
                </a:lnTo>
                <a:lnTo>
                  <a:pt x="406984" y="683793"/>
                </a:lnTo>
                <a:lnTo>
                  <a:pt x="358228" y="687755"/>
                </a:lnTo>
                <a:lnTo>
                  <a:pt x="309460" y="683793"/>
                </a:lnTo>
                <a:lnTo>
                  <a:pt x="263144" y="672312"/>
                </a:lnTo>
                <a:lnTo>
                  <a:pt x="219900" y="653973"/>
                </a:lnTo>
                <a:lnTo>
                  <a:pt x="180365" y="629386"/>
                </a:lnTo>
                <a:lnTo>
                  <a:pt x="145173" y="599198"/>
                </a:lnTo>
                <a:lnTo>
                  <a:pt x="114960" y="564032"/>
                </a:lnTo>
                <a:lnTo>
                  <a:pt x="90360" y="524522"/>
                </a:lnTo>
                <a:lnTo>
                  <a:pt x="72009" y="481304"/>
                </a:lnTo>
                <a:lnTo>
                  <a:pt x="60528" y="435013"/>
                </a:lnTo>
                <a:lnTo>
                  <a:pt x="56565" y="386283"/>
                </a:lnTo>
                <a:lnTo>
                  <a:pt x="60528" y="337540"/>
                </a:lnTo>
                <a:lnTo>
                  <a:pt x="72009" y="291249"/>
                </a:lnTo>
                <a:lnTo>
                  <a:pt x="90360" y="248043"/>
                </a:lnTo>
                <a:lnTo>
                  <a:pt x="114960" y="208534"/>
                </a:lnTo>
                <a:lnTo>
                  <a:pt x="145173" y="173367"/>
                </a:lnTo>
                <a:lnTo>
                  <a:pt x="180365" y="143167"/>
                </a:lnTo>
                <a:lnTo>
                  <a:pt x="219900" y="118579"/>
                </a:lnTo>
                <a:lnTo>
                  <a:pt x="263144" y="100241"/>
                </a:lnTo>
                <a:lnTo>
                  <a:pt x="309460" y="88773"/>
                </a:lnTo>
                <a:lnTo>
                  <a:pt x="358216" y="84810"/>
                </a:lnTo>
                <a:lnTo>
                  <a:pt x="399326" y="87591"/>
                </a:lnTo>
                <a:lnTo>
                  <a:pt x="438937" y="95758"/>
                </a:lnTo>
                <a:lnTo>
                  <a:pt x="476605" y="109054"/>
                </a:lnTo>
                <a:lnTo>
                  <a:pt x="511886" y="127203"/>
                </a:lnTo>
                <a:lnTo>
                  <a:pt x="507161" y="89509"/>
                </a:lnTo>
                <a:lnTo>
                  <a:pt x="487743" y="52120"/>
                </a:lnTo>
                <a:lnTo>
                  <a:pt x="446481" y="39103"/>
                </a:lnTo>
                <a:lnTo>
                  <a:pt x="403275" y="31038"/>
                </a:lnTo>
                <a:lnTo>
                  <a:pt x="358216" y="28257"/>
                </a:lnTo>
                <a:lnTo>
                  <a:pt x="309587" y="31534"/>
                </a:lnTo>
                <a:lnTo>
                  <a:pt x="262953" y="41046"/>
                </a:lnTo>
                <a:lnTo>
                  <a:pt x="218732" y="56375"/>
                </a:lnTo>
                <a:lnTo>
                  <a:pt x="177368" y="77114"/>
                </a:lnTo>
                <a:lnTo>
                  <a:pt x="139268" y="102819"/>
                </a:lnTo>
                <a:lnTo>
                  <a:pt x="104876" y="133083"/>
                </a:lnTo>
                <a:lnTo>
                  <a:pt x="74599" y="167462"/>
                </a:lnTo>
                <a:lnTo>
                  <a:pt x="48882" y="205524"/>
                </a:lnTo>
                <a:lnTo>
                  <a:pt x="28130" y="246875"/>
                </a:lnTo>
                <a:lnTo>
                  <a:pt x="12788" y="291058"/>
                </a:lnTo>
                <a:lnTo>
                  <a:pt x="3263" y="337667"/>
                </a:lnTo>
                <a:lnTo>
                  <a:pt x="0" y="386283"/>
                </a:lnTo>
                <a:lnTo>
                  <a:pt x="3263" y="434886"/>
                </a:lnTo>
                <a:lnTo>
                  <a:pt x="12788" y="481495"/>
                </a:lnTo>
                <a:lnTo>
                  <a:pt x="28130" y="525678"/>
                </a:lnTo>
                <a:lnTo>
                  <a:pt x="48882" y="567029"/>
                </a:lnTo>
                <a:lnTo>
                  <a:pt x="74599" y="605091"/>
                </a:lnTo>
                <a:lnTo>
                  <a:pt x="104876" y="639470"/>
                </a:lnTo>
                <a:lnTo>
                  <a:pt x="139268" y="669721"/>
                </a:lnTo>
                <a:lnTo>
                  <a:pt x="177368" y="695426"/>
                </a:lnTo>
                <a:lnTo>
                  <a:pt x="218732" y="716165"/>
                </a:lnTo>
                <a:lnTo>
                  <a:pt x="262953" y="731494"/>
                </a:lnTo>
                <a:lnTo>
                  <a:pt x="309587" y="741019"/>
                </a:lnTo>
                <a:lnTo>
                  <a:pt x="358228" y="744283"/>
                </a:lnTo>
                <a:lnTo>
                  <a:pt x="406857" y="741019"/>
                </a:lnTo>
                <a:lnTo>
                  <a:pt x="453491" y="731494"/>
                </a:lnTo>
                <a:lnTo>
                  <a:pt x="497713" y="716165"/>
                </a:lnTo>
                <a:lnTo>
                  <a:pt x="539076" y="695426"/>
                </a:lnTo>
                <a:lnTo>
                  <a:pt x="577176" y="669721"/>
                </a:lnTo>
                <a:lnTo>
                  <a:pt x="611568" y="639470"/>
                </a:lnTo>
                <a:lnTo>
                  <a:pt x="641832" y="605091"/>
                </a:lnTo>
                <a:lnTo>
                  <a:pt x="667562" y="567029"/>
                </a:lnTo>
                <a:lnTo>
                  <a:pt x="688301" y="525678"/>
                </a:lnTo>
                <a:lnTo>
                  <a:pt x="703643" y="481495"/>
                </a:lnTo>
                <a:lnTo>
                  <a:pt x="713168" y="434886"/>
                </a:lnTo>
                <a:lnTo>
                  <a:pt x="716432" y="386283"/>
                </a:lnTo>
                <a:close/>
              </a:path>
              <a:path w="744854" h="744854">
                <a:moveTo>
                  <a:pt x="744715" y="94221"/>
                </a:moveTo>
                <a:lnTo>
                  <a:pt x="659879" y="84810"/>
                </a:lnTo>
                <a:lnTo>
                  <a:pt x="650455" y="0"/>
                </a:lnTo>
                <a:lnTo>
                  <a:pt x="546760" y="103644"/>
                </a:lnTo>
                <a:lnTo>
                  <a:pt x="552411" y="152641"/>
                </a:lnTo>
                <a:lnTo>
                  <a:pt x="401586" y="303377"/>
                </a:lnTo>
                <a:lnTo>
                  <a:pt x="391350" y="298831"/>
                </a:lnTo>
                <a:lnTo>
                  <a:pt x="380492" y="295249"/>
                </a:lnTo>
                <a:lnTo>
                  <a:pt x="369112" y="292912"/>
                </a:lnTo>
                <a:lnTo>
                  <a:pt x="357276" y="292061"/>
                </a:lnTo>
                <a:lnTo>
                  <a:pt x="320675" y="299504"/>
                </a:lnTo>
                <a:lnTo>
                  <a:pt x="290703" y="319747"/>
                </a:lnTo>
                <a:lnTo>
                  <a:pt x="270446" y="349694"/>
                </a:lnTo>
                <a:lnTo>
                  <a:pt x="263017" y="386283"/>
                </a:lnTo>
                <a:lnTo>
                  <a:pt x="270446" y="422859"/>
                </a:lnTo>
                <a:lnTo>
                  <a:pt x="290703" y="452818"/>
                </a:lnTo>
                <a:lnTo>
                  <a:pt x="320675" y="473049"/>
                </a:lnTo>
                <a:lnTo>
                  <a:pt x="357276" y="480491"/>
                </a:lnTo>
                <a:lnTo>
                  <a:pt x="393877" y="473049"/>
                </a:lnTo>
                <a:lnTo>
                  <a:pt x="423862" y="452818"/>
                </a:lnTo>
                <a:lnTo>
                  <a:pt x="444106" y="422859"/>
                </a:lnTo>
                <a:lnTo>
                  <a:pt x="451548" y="386283"/>
                </a:lnTo>
                <a:lnTo>
                  <a:pt x="450850" y="374611"/>
                </a:lnTo>
                <a:lnTo>
                  <a:pt x="448843" y="363550"/>
                </a:lnTo>
                <a:lnTo>
                  <a:pt x="445579" y="353021"/>
                </a:lnTo>
                <a:lnTo>
                  <a:pt x="441185" y="342938"/>
                </a:lnTo>
                <a:lnTo>
                  <a:pt x="592010" y="192201"/>
                </a:lnTo>
                <a:lnTo>
                  <a:pt x="641032" y="197853"/>
                </a:lnTo>
                <a:lnTo>
                  <a:pt x="744715" y="94221"/>
                </a:lnTo>
                <a:close/>
              </a:path>
            </a:pathLst>
          </a:custGeom>
          <a:solidFill>
            <a:srgbClr val="9A39B4"/>
          </a:solidFill>
        </p:spPr>
        <p:txBody>
          <a:bodyPr wrap="square" lIns="0" tIns="0" rIns="0" bIns="0" rtlCol="0"/>
          <a:lstStyle/>
          <a:p>
            <a:endParaRPr/>
          </a:p>
        </p:txBody>
      </p:sp>
      <p:sp>
        <p:nvSpPr>
          <p:cNvPr id="6" name="object 6"/>
          <p:cNvSpPr/>
          <p:nvPr/>
        </p:nvSpPr>
        <p:spPr>
          <a:xfrm>
            <a:off x="2767025" y="5889802"/>
            <a:ext cx="746125" cy="746760"/>
          </a:xfrm>
          <a:custGeom>
            <a:avLst/>
            <a:gdLst/>
            <a:ahLst/>
            <a:cxnLst/>
            <a:rect l="l" t="t" r="r" b="b"/>
            <a:pathLst>
              <a:path w="746125" h="746759">
                <a:moveTo>
                  <a:pt x="488302" y="270395"/>
                </a:moveTo>
                <a:lnTo>
                  <a:pt x="487362" y="270395"/>
                </a:lnTo>
                <a:lnTo>
                  <a:pt x="433628" y="270395"/>
                </a:lnTo>
                <a:lnTo>
                  <a:pt x="428917" y="271335"/>
                </a:lnTo>
                <a:lnTo>
                  <a:pt x="424205" y="274167"/>
                </a:lnTo>
                <a:lnTo>
                  <a:pt x="421373" y="277926"/>
                </a:lnTo>
                <a:lnTo>
                  <a:pt x="385559" y="316560"/>
                </a:lnTo>
                <a:lnTo>
                  <a:pt x="355384" y="211988"/>
                </a:lnTo>
                <a:lnTo>
                  <a:pt x="352145" y="206248"/>
                </a:lnTo>
                <a:lnTo>
                  <a:pt x="347141" y="202095"/>
                </a:lnTo>
                <a:lnTo>
                  <a:pt x="341071" y="200063"/>
                </a:lnTo>
                <a:lnTo>
                  <a:pt x="334645" y="200685"/>
                </a:lnTo>
                <a:lnTo>
                  <a:pt x="329933" y="202565"/>
                </a:lnTo>
                <a:lnTo>
                  <a:pt x="325221" y="205384"/>
                </a:lnTo>
                <a:lnTo>
                  <a:pt x="266776" y="360832"/>
                </a:lnTo>
                <a:lnTo>
                  <a:pt x="226237" y="144157"/>
                </a:lnTo>
                <a:lnTo>
                  <a:pt x="217754" y="138506"/>
                </a:lnTo>
                <a:lnTo>
                  <a:pt x="203619" y="141325"/>
                </a:lnTo>
                <a:lnTo>
                  <a:pt x="198907" y="146037"/>
                </a:lnTo>
                <a:lnTo>
                  <a:pt x="196075" y="151688"/>
                </a:lnTo>
                <a:lnTo>
                  <a:pt x="155536" y="270395"/>
                </a:lnTo>
                <a:lnTo>
                  <a:pt x="82003" y="270395"/>
                </a:lnTo>
                <a:lnTo>
                  <a:pt x="82003" y="308076"/>
                </a:lnTo>
                <a:lnTo>
                  <a:pt x="167792" y="308076"/>
                </a:lnTo>
                <a:lnTo>
                  <a:pt x="175336" y="307136"/>
                </a:lnTo>
                <a:lnTo>
                  <a:pt x="181927" y="301485"/>
                </a:lnTo>
                <a:lnTo>
                  <a:pt x="183819" y="293941"/>
                </a:lnTo>
                <a:lnTo>
                  <a:pt x="207391" y="222351"/>
                </a:lnTo>
                <a:lnTo>
                  <a:pt x="245097" y="424903"/>
                </a:lnTo>
                <a:lnTo>
                  <a:pt x="246037" y="432435"/>
                </a:lnTo>
                <a:lnTo>
                  <a:pt x="252628" y="438086"/>
                </a:lnTo>
                <a:lnTo>
                  <a:pt x="268655" y="438086"/>
                </a:lnTo>
                <a:lnTo>
                  <a:pt x="275259" y="434327"/>
                </a:lnTo>
                <a:lnTo>
                  <a:pt x="338416" y="269455"/>
                </a:lnTo>
                <a:lnTo>
                  <a:pt x="362927" y="354241"/>
                </a:lnTo>
                <a:lnTo>
                  <a:pt x="366039" y="359981"/>
                </a:lnTo>
                <a:lnTo>
                  <a:pt x="370827" y="364134"/>
                </a:lnTo>
                <a:lnTo>
                  <a:pt x="376847" y="366166"/>
                </a:lnTo>
                <a:lnTo>
                  <a:pt x="383667" y="365544"/>
                </a:lnTo>
                <a:lnTo>
                  <a:pt x="386499" y="364604"/>
                </a:lnTo>
                <a:lnTo>
                  <a:pt x="391210" y="360832"/>
                </a:lnTo>
                <a:lnTo>
                  <a:pt x="442112" y="308076"/>
                </a:lnTo>
                <a:lnTo>
                  <a:pt x="488302" y="308076"/>
                </a:lnTo>
                <a:lnTo>
                  <a:pt x="488302" y="270395"/>
                </a:lnTo>
                <a:close/>
              </a:path>
              <a:path w="746125" h="746759">
                <a:moveTo>
                  <a:pt x="745883" y="680681"/>
                </a:moveTo>
                <a:lnTo>
                  <a:pt x="741108" y="655777"/>
                </a:lnTo>
                <a:lnTo>
                  <a:pt x="726795" y="634047"/>
                </a:lnTo>
                <a:lnTo>
                  <a:pt x="609917" y="516280"/>
                </a:lnTo>
                <a:lnTo>
                  <a:pt x="600252" y="508749"/>
                </a:lnTo>
                <a:lnTo>
                  <a:pt x="597331" y="506463"/>
                </a:lnTo>
                <a:lnTo>
                  <a:pt x="582815" y="499910"/>
                </a:lnTo>
                <a:lnTo>
                  <a:pt x="574408" y="498386"/>
                </a:lnTo>
                <a:lnTo>
                  <a:pt x="567232" y="497078"/>
                </a:lnTo>
                <a:lnTo>
                  <a:pt x="551472" y="498386"/>
                </a:lnTo>
                <a:lnTo>
                  <a:pt x="509041" y="456933"/>
                </a:lnTo>
                <a:lnTo>
                  <a:pt x="534085" y="418223"/>
                </a:lnTo>
                <a:lnTo>
                  <a:pt x="552411" y="376148"/>
                </a:lnTo>
                <a:lnTo>
                  <a:pt x="563664" y="331597"/>
                </a:lnTo>
                <a:lnTo>
                  <a:pt x="567486" y="285470"/>
                </a:lnTo>
                <a:lnTo>
                  <a:pt x="564032" y="239268"/>
                </a:lnTo>
                <a:lnTo>
                  <a:pt x="553466" y="195453"/>
                </a:lnTo>
                <a:lnTo>
                  <a:pt x="536397" y="154597"/>
                </a:lnTo>
                <a:lnTo>
                  <a:pt x="513422" y="117284"/>
                </a:lnTo>
                <a:lnTo>
                  <a:pt x="510832" y="114249"/>
                </a:lnTo>
                <a:lnTo>
                  <a:pt x="510832" y="285470"/>
                </a:lnTo>
                <a:lnTo>
                  <a:pt x="506310" y="329946"/>
                </a:lnTo>
                <a:lnTo>
                  <a:pt x="493077" y="372313"/>
                </a:lnTo>
                <a:lnTo>
                  <a:pt x="472160" y="410718"/>
                </a:lnTo>
                <a:lnTo>
                  <a:pt x="444474" y="444207"/>
                </a:lnTo>
                <a:lnTo>
                  <a:pt x="410959" y="471881"/>
                </a:lnTo>
                <a:lnTo>
                  <a:pt x="372529" y="492785"/>
                </a:lnTo>
                <a:lnTo>
                  <a:pt x="330136" y="506018"/>
                </a:lnTo>
                <a:lnTo>
                  <a:pt x="284683" y="510628"/>
                </a:lnTo>
                <a:lnTo>
                  <a:pt x="238963" y="506056"/>
                </a:lnTo>
                <a:lnTo>
                  <a:pt x="196443" y="492925"/>
                </a:lnTo>
                <a:lnTo>
                  <a:pt x="158000" y="472135"/>
                </a:lnTo>
                <a:lnTo>
                  <a:pt x="124548" y="444563"/>
                </a:lnTo>
                <a:lnTo>
                  <a:pt x="96964" y="411137"/>
                </a:lnTo>
                <a:lnTo>
                  <a:pt x="76161" y="372719"/>
                </a:lnTo>
                <a:lnTo>
                  <a:pt x="63017" y="330212"/>
                </a:lnTo>
                <a:lnTo>
                  <a:pt x="58445" y="284530"/>
                </a:lnTo>
                <a:lnTo>
                  <a:pt x="63017" y="238836"/>
                </a:lnTo>
                <a:lnTo>
                  <a:pt x="76161" y="196342"/>
                </a:lnTo>
                <a:lnTo>
                  <a:pt x="96964" y="157924"/>
                </a:lnTo>
                <a:lnTo>
                  <a:pt x="124548" y="124485"/>
                </a:lnTo>
                <a:lnTo>
                  <a:pt x="158000" y="96926"/>
                </a:lnTo>
                <a:lnTo>
                  <a:pt x="196443" y="76123"/>
                </a:lnTo>
                <a:lnTo>
                  <a:pt x="238963" y="62992"/>
                </a:lnTo>
                <a:lnTo>
                  <a:pt x="284683" y="58420"/>
                </a:lnTo>
                <a:lnTo>
                  <a:pt x="330403" y="62992"/>
                </a:lnTo>
                <a:lnTo>
                  <a:pt x="372935" y="76123"/>
                </a:lnTo>
                <a:lnTo>
                  <a:pt x="411365" y="96926"/>
                </a:lnTo>
                <a:lnTo>
                  <a:pt x="444830" y="124485"/>
                </a:lnTo>
                <a:lnTo>
                  <a:pt x="472401" y="157924"/>
                </a:lnTo>
                <a:lnTo>
                  <a:pt x="493217" y="196342"/>
                </a:lnTo>
                <a:lnTo>
                  <a:pt x="506349" y="238836"/>
                </a:lnTo>
                <a:lnTo>
                  <a:pt x="510743" y="282638"/>
                </a:lnTo>
                <a:lnTo>
                  <a:pt x="510832" y="285470"/>
                </a:lnTo>
                <a:lnTo>
                  <a:pt x="510832" y="114249"/>
                </a:lnTo>
                <a:lnTo>
                  <a:pt x="485127" y="84086"/>
                </a:lnTo>
                <a:lnTo>
                  <a:pt x="455396" y="58420"/>
                </a:lnTo>
                <a:lnTo>
                  <a:pt x="452107" y="55575"/>
                </a:lnTo>
                <a:lnTo>
                  <a:pt x="414959" y="32334"/>
                </a:lnTo>
                <a:lnTo>
                  <a:pt x="374281" y="14947"/>
                </a:lnTo>
                <a:lnTo>
                  <a:pt x="330657" y="3975"/>
                </a:lnTo>
                <a:lnTo>
                  <a:pt x="284683" y="0"/>
                </a:lnTo>
                <a:lnTo>
                  <a:pt x="238709" y="3454"/>
                </a:lnTo>
                <a:lnTo>
                  <a:pt x="195072" y="14020"/>
                </a:lnTo>
                <a:lnTo>
                  <a:pt x="154355" y="31076"/>
                </a:lnTo>
                <a:lnTo>
                  <a:pt x="117144" y="54038"/>
                </a:lnTo>
                <a:lnTo>
                  <a:pt x="84010" y="82321"/>
                </a:lnTo>
                <a:lnTo>
                  <a:pt x="55549" y="115316"/>
                </a:lnTo>
                <a:lnTo>
                  <a:pt x="32334" y="152450"/>
                </a:lnTo>
                <a:lnTo>
                  <a:pt x="14947" y="193103"/>
                </a:lnTo>
                <a:lnTo>
                  <a:pt x="3975" y="236702"/>
                </a:lnTo>
                <a:lnTo>
                  <a:pt x="0" y="282638"/>
                </a:lnTo>
                <a:lnTo>
                  <a:pt x="3454" y="328587"/>
                </a:lnTo>
                <a:lnTo>
                  <a:pt x="14020" y="372198"/>
                </a:lnTo>
                <a:lnTo>
                  <a:pt x="31089" y="412889"/>
                </a:lnTo>
                <a:lnTo>
                  <a:pt x="54063" y="450075"/>
                </a:lnTo>
                <a:lnTo>
                  <a:pt x="82359" y="483196"/>
                </a:lnTo>
                <a:lnTo>
                  <a:pt x="115379" y="511644"/>
                </a:lnTo>
                <a:lnTo>
                  <a:pt x="152527" y="534847"/>
                </a:lnTo>
                <a:lnTo>
                  <a:pt x="193205" y="552221"/>
                </a:lnTo>
                <a:lnTo>
                  <a:pt x="236829" y="563181"/>
                </a:lnTo>
                <a:lnTo>
                  <a:pt x="282803" y="567156"/>
                </a:lnTo>
                <a:lnTo>
                  <a:pt x="329120" y="563333"/>
                </a:lnTo>
                <a:lnTo>
                  <a:pt x="374129" y="552081"/>
                </a:lnTo>
                <a:lnTo>
                  <a:pt x="416826" y="533768"/>
                </a:lnTo>
                <a:lnTo>
                  <a:pt x="453288" y="510628"/>
                </a:lnTo>
                <a:lnTo>
                  <a:pt x="456260" y="508749"/>
                </a:lnTo>
                <a:lnTo>
                  <a:pt x="497738" y="550202"/>
                </a:lnTo>
                <a:lnTo>
                  <a:pt x="496824" y="566369"/>
                </a:lnTo>
                <a:lnTo>
                  <a:pt x="499618" y="582002"/>
                </a:lnTo>
                <a:lnTo>
                  <a:pt x="633476" y="727316"/>
                </a:lnTo>
                <a:lnTo>
                  <a:pt x="680135" y="746391"/>
                </a:lnTo>
                <a:lnTo>
                  <a:pt x="705065" y="741629"/>
                </a:lnTo>
                <a:lnTo>
                  <a:pt x="726795" y="727316"/>
                </a:lnTo>
                <a:lnTo>
                  <a:pt x="741108" y="705586"/>
                </a:lnTo>
                <a:lnTo>
                  <a:pt x="745883" y="680681"/>
                </a:lnTo>
                <a:close/>
              </a:path>
            </a:pathLst>
          </a:custGeom>
          <a:solidFill>
            <a:srgbClr val="662777"/>
          </a:solidFill>
        </p:spPr>
        <p:txBody>
          <a:bodyPr wrap="square" lIns="0" tIns="0" rIns="0" bIns="0" rtlCol="0"/>
          <a:lstStyle/>
          <a:p>
            <a:endParaRPr/>
          </a:p>
        </p:txBody>
      </p:sp>
      <p:grpSp>
        <p:nvGrpSpPr>
          <p:cNvPr id="7" name="object 7"/>
          <p:cNvGrpSpPr/>
          <p:nvPr/>
        </p:nvGrpSpPr>
        <p:grpSpPr>
          <a:xfrm>
            <a:off x="5796897" y="5952928"/>
            <a:ext cx="791845" cy="658495"/>
            <a:chOff x="5796897" y="5952928"/>
            <a:chExt cx="791845" cy="658495"/>
          </a:xfrm>
        </p:grpSpPr>
        <p:sp>
          <p:nvSpPr>
            <p:cNvPr id="8" name="object 8"/>
            <p:cNvSpPr/>
            <p:nvPr/>
          </p:nvSpPr>
          <p:spPr>
            <a:xfrm>
              <a:off x="5805019" y="6110730"/>
              <a:ext cx="783590" cy="500380"/>
            </a:xfrm>
            <a:custGeom>
              <a:avLst/>
              <a:gdLst/>
              <a:ahLst/>
              <a:cxnLst/>
              <a:rect l="l" t="t" r="r" b="b"/>
              <a:pathLst>
                <a:path w="783590" h="500379">
                  <a:moveTo>
                    <a:pt x="783362" y="0"/>
                  </a:moveTo>
                  <a:lnTo>
                    <a:pt x="632540" y="0"/>
                  </a:lnTo>
                  <a:lnTo>
                    <a:pt x="688158" y="55584"/>
                  </a:lnTo>
                  <a:lnTo>
                    <a:pt x="434576" y="309010"/>
                  </a:lnTo>
                  <a:lnTo>
                    <a:pt x="293173" y="167694"/>
                  </a:lnTo>
                  <a:lnTo>
                    <a:pt x="0" y="460689"/>
                  </a:lnTo>
                  <a:lnTo>
                    <a:pt x="39591" y="500258"/>
                  </a:lnTo>
                  <a:lnTo>
                    <a:pt x="293173" y="246831"/>
                  </a:lnTo>
                  <a:lnTo>
                    <a:pt x="434576" y="388147"/>
                  </a:lnTo>
                  <a:lnTo>
                    <a:pt x="632540" y="190305"/>
                  </a:lnTo>
                  <a:lnTo>
                    <a:pt x="727743" y="95152"/>
                  </a:lnTo>
                  <a:lnTo>
                    <a:pt x="783362" y="150737"/>
                  </a:lnTo>
                  <a:lnTo>
                    <a:pt x="783362" y="0"/>
                  </a:lnTo>
                  <a:close/>
                </a:path>
              </a:pathLst>
            </a:custGeom>
            <a:solidFill>
              <a:srgbClr val="61973D"/>
            </a:solidFill>
          </p:spPr>
          <p:txBody>
            <a:bodyPr wrap="square" lIns="0" tIns="0" rIns="0" bIns="0" rtlCol="0"/>
            <a:lstStyle/>
            <a:p>
              <a:endParaRPr/>
            </a:p>
          </p:txBody>
        </p:sp>
        <p:pic>
          <p:nvPicPr>
            <p:cNvPr id="9" name="object 9"/>
            <p:cNvPicPr/>
            <p:nvPr/>
          </p:nvPicPr>
          <p:blipFill>
            <a:blip r:embed="rId2" cstate="print"/>
            <a:stretch>
              <a:fillRect/>
            </a:stretch>
          </p:blipFill>
          <p:spPr>
            <a:xfrm>
              <a:off x="5862522" y="5952928"/>
              <a:ext cx="94268" cy="94210"/>
            </a:xfrm>
            <a:prstGeom prst="rect">
              <a:avLst/>
            </a:prstGeom>
          </p:spPr>
        </p:pic>
        <p:sp>
          <p:nvSpPr>
            <p:cNvPr id="10" name="object 10"/>
            <p:cNvSpPr/>
            <p:nvPr/>
          </p:nvSpPr>
          <p:spPr>
            <a:xfrm>
              <a:off x="5796897" y="6056559"/>
              <a:ext cx="598170" cy="404495"/>
            </a:xfrm>
            <a:custGeom>
              <a:avLst/>
              <a:gdLst/>
              <a:ahLst/>
              <a:cxnLst/>
              <a:rect l="l" t="t" r="r" b="b"/>
              <a:pathLst>
                <a:path w="598170" h="404495">
                  <a:moveTo>
                    <a:pt x="103331" y="263789"/>
                  </a:moveTo>
                  <a:lnTo>
                    <a:pt x="65624" y="263789"/>
                  </a:lnTo>
                  <a:lnTo>
                    <a:pt x="65624" y="404069"/>
                  </a:lnTo>
                  <a:lnTo>
                    <a:pt x="103331" y="366385"/>
                  </a:lnTo>
                  <a:lnTo>
                    <a:pt x="103331" y="263789"/>
                  </a:lnTo>
                  <a:close/>
                </a:path>
                <a:path w="598170" h="404495">
                  <a:moveTo>
                    <a:pt x="159893" y="263789"/>
                  </a:moveTo>
                  <a:lnTo>
                    <a:pt x="122185" y="263789"/>
                  </a:lnTo>
                  <a:lnTo>
                    <a:pt x="122185" y="347543"/>
                  </a:lnTo>
                  <a:lnTo>
                    <a:pt x="159893" y="309858"/>
                  </a:lnTo>
                  <a:lnTo>
                    <a:pt x="159893" y="263789"/>
                  </a:lnTo>
                  <a:close/>
                </a:path>
                <a:path w="598170" h="404495">
                  <a:moveTo>
                    <a:pt x="576375" y="58127"/>
                  </a:moveTo>
                  <a:lnTo>
                    <a:pt x="442227" y="58127"/>
                  </a:lnTo>
                  <a:lnTo>
                    <a:pt x="442227" y="309670"/>
                  </a:lnTo>
                  <a:lnTo>
                    <a:pt x="479934" y="271986"/>
                  </a:lnTo>
                  <a:lnTo>
                    <a:pt x="479934" y="207263"/>
                  </a:lnTo>
                  <a:lnTo>
                    <a:pt x="536495" y="207263"/>
                  </a:lnTo>
                  <a:lnTo>
                    <a:pt x="536495" y="58222"/>
                  </a:lnTo>
                  <a:lnTo>
                    <a:pt x="576396" y="58222"/>
                  </a:lnTo>
                  <a:close/>
                </a:path>
                <a:path w="598170" h="404495">
                  <a:moveTo>
                    <a:pt x="199276" y="56526"/>
                  </a:moveTo>
                  <a:lnTo>
                    <a:pt x="65624" y="56526"/>
                  </a:lnTo>
                  <a:lnTo>
                    <a:pt x="65605" y="123510"/>
                  </a:lnTo>
                  <a:lnTo>
                    <a:pt x="37343" y="263789"/>
                  </a:lnTo>
                  <a:lnTo>
                    <a:pt x="188173" y="263789"/>
                  </a:lnTo>
                  <a:lnTo>
                    <a:pt x="159893" y="123510"/>
                  </a:lnTo>
                  <a:lnTo>
                    <a:pt x="159893" y="57562"/>
                  </a:lnTo>
                  <a:lnTo>
                    <a:pt x="199513" y="57562"/>
                  </a:lnTo>
                  <a:lnTo>
                    <a:pt x="199276" y="56526"/>
                  </a:lnTo>
                  <a:close/>
                </a:path>
                <a:path w="598170" h="404495">
                  <a:moveTo>
                    <a:pt x="536495" y="207263"/>
                  </a:moveTo>
                  <a:lnTo>
                    <a:pt x="498788" y="207263"/>
                  </a:lnTo>
                  <a:lnTo>
                    <a:pt x="498788" y="253520"/>
                  </a:lnTo>
                  <a:lnTo>
                    <a:pt x="536495" y="215836"/>
                  </a:lnTo>
                  <a:lnTo>
                    <a:pt x="536495" y="207263"/>
                  </a:lnTo>
                  <a:close/>
                </a:path>
                <a:path w="598170" h="404495">
                  <a:moveTo>
                    <a:pt x="387956" y="58127"/>
                  </a:moveTo>
                  <a:lnTo>
                    <a:pt x="253407" y="58127"/>
                  </a:lnTo>
                  <a:lnTo>
                    <a:pt x="253407" y="216119"/>
                  </a:lnTo>
                  <a:lnTo>
                    <a:pt x="274240" y="195204"/>
                  </a:lnTo>
                  <a:lnTo>
                    <a:pt x="286712" y="186917"/>
                  </a:lnTo>
                  <a:lnTo>
                    <a:pt x="300901" y="184148"/>
                  </a:lnTo>
                  <a:lnTo>
                    <a:pt x="348430" y="184148"/>
                  </a:lnTo>
                  <a:lnTo>
                    <a:pt x="348430" y="58222"/>
                  </a:lnTo>
                  <a:lnTo>
                    <a:pt x="387977" y="58222"/>
                  </a:lnTo>
                  <a:close/>
                </a:path>
                <a:path w="598170" h="404495">
                  <a:moveTo>
                    <a:pt x="348430" y="184148"/>
                  </a:moveTo>
                  <a:lnTo>
                    <a:pt x="300901" y="184148"/>
                  </a:lnTo>
                  <a:lnTo>
                    <a:pt x="315118" y="186917"/>
                  </a:lnTo>
                  <a:lnTo>
                    <a:pt x="327596" y="195204"/>
                  </a:lnTo>
                  <a:lnTo>
                    <a:pt x="348430" y="215271"/>
                  </a:lnTo>
                  <a:lnTo>
                    <a:pt x="348430" y="184148"/>
                  </a:lnTo>
                  <a:close/>
                </a:path>
                <a:path w="598170" h="404495">
                  <a:moveTo>
                    <a:pt x="387977" y="58222"/>
                  </a:moveTo>
                  <a:lnTo>
                    <a:pt x="348430" y="58222"/>
                  </a:lnTo>
                  <a:lnTo>
                    <a:pt x="378690" y="191907"/>
                  </a:lnTo>
                  <a:lnTo>
                    <a:pt x="386577" y="198062"/>
                  </a:lnTo>
                  <a:lnTo>
                    <a:pt x="395564" y="197842"/>
                  </a:lnTo>
                  <a:lnTo>
                    <a:pt x="404402" y="197826"/>
                  </a:lnTo>
                  <a:lnTo>
                    <a:pt x="412045" y="191671"/>
                  </a:lnTo>
                  <a:lnTo>
                    <a:pt x="413946" y="183051"/>
                  </a:lnTo>
                  <a:lnTo>
                    <a:pt x="434527" y="92137"/>
                  </a:lnTo>
                  <a:lnTo>
                    <a:pt x="395564" y="92137"/>
                  </a:lnTo>
                  <a:lnTo>
                    <a:pt x="387977" y="58222"/>
                  </a:lnTo>
                  <a:close/>
                </a:path>
                <a:path w="598170" h="404495">
                  <a:moveTo>
                    <a:pt x="27768" y="197842"/>
                  </a:moveTo>
                  <a:lnTo>
                    <a:pt x="18490" y="197842"/>
                  </a:lnTo>
                  <a:lnTo>
                    <a:pt x="27508" y="198046"/>
                  </a:lnTo>
                  <a:lnTo>
                    <a:pt x="27768" y="197842"/>
                  </a:lnTo>
                  <a:close/>
                </a:path>
                <a:path w="598170" h="404495">
                  <a:moveTo>
                    <a:pt x="112475" y="0"/>
                  </a:moveTo>
                  <a:lnTo>
                    <a:pt x="74485" y="6312"/>
                  </a:lnTo>
                  <a:lnTo>
                    <a:pt x="36778" y="26378"/>
                  </a:lnTo>
                  <a:lnTo>
                    <a:pt x="392" y="173724"/>
                  </a:lnTo>
                  <a:lnTo>
                    <a:pt x="0" y="181531"/>
                  </a:lnTo>
                  <a:lnTo>
                    <a:pt x="2545" y="188637"/>
                  </a:lnTo>
                  <a:lnTo>
                    <a:pt x="7572" y="194270"/>
                  </a:lnTo>
                  <a:lnTo>
                    <a:pt x="14622" y="197661"/>
                  </a:lnTo>
                  <a:lnTo>
                    <a:pt x="15379" y="197842"/>
                  </a:lnTo>
                  <a:lnTo>
                    <a:pt x="16416" y="197928"/>
                  </a:lnTo>
                  <a:lnTo>
                    <a:pt x="17453" y="197928"/>
                  </a:lnTo>
                  <a:lnTo>
                    <a:pt x="18490" y="197842"/>
                  </a:lnTo>
                  <a:lnTo>
                    <a:pt x="27768" y="197842"/>
                  </a:lnTo>
                  <a:lnTo>
                    <a:pt x="35341" y="191907"/>
                  </a:lnTo>
                  <a:lnTo>
                    <a:pt x="35457" y="191640"/>
                  </a:lnTo>
                  <a:lnTo>
                    <a:pt x="37343" y="183051"/>
                  </a:lnTo>
                  <a:lnTo>
                    <a:pt x="65624" y="56526"/>
                  </a:lnTo>
                  <a:lnTo>
                    <a:pt x="199276" y="56526"/>
                  </a:lnTo>
                  <a:lnTo>
                    <a:pt x="193824" y="32753"/>
                  </a:lnTo>
                  <a:lnTo>
                    <a:pt x="160517" y="10066"/>
                  </a:lnTo>
                  <a:lnTo>
                    <a:pt x="131667" y="1578"/>
                  </a:lnTo>
                  <a:lnTo>
                    <a:pt x="112475" y="0"/>
                  </a:lnTo>
                  <a:close/>
                </a:path>
                <a:path w="598170" h="404495">
                  <a:moveTo>
                    <a:pt x="199513" y="57562"/>
                  </a:moveTo>
                  <a:lnTo>
                    <a:pt x="159893" y="57562"/>
                  </a:lnTo>
                  <a:lnTo>
                    <a:pt x="188173" y="180601"/>
                  </a:lnTo>
                  <a:lnTo>
                    <a:pt x="190090" y="187423"/>
                  </a:lnTo>
                  <a:lnTo>
                    <a:pt x="194233" y="192899"/>
                  </a:lnTo>
                  <a:lnTo>
                    <a:pt x="200059" y="196536"/>
                  </a:lnTo>
                  <a:lnTo>
                    <a:pt x="207027" y="197842"/>
                  </a:lnTo>
                  <a:lnTo>
                    <a:pt x="215833" y="197779"/>
                  </a:lnTo>
                  <a:lnTo>
                    <a:pt x="223422" y="191640"/>
                  </a:lnTo>
                  <a:lnTo>
                    <a:pt x="225315" y="183051"/>
                  </a:lnTo>
                  <a:lnTo>
                    <a:pt x="225880" y="179000"/>
                  </a:lnTo>
                  <a:lnTo>
                    <a:pt x="246069" y="90347"/>
                  </a:lnTo>
                  <a:lnTo>
                    <a:pt x="207027" y="90347"/>
                  </a:lnTo>
                  <a:lnTo>
                    <a:pt x="199513" y="57562"/>
                  </a:lnTo>
                  <a:close/>
                </a:path>
                <a:path w="598170" h="404495">
                  <a:moveTo>
                    <a:pt x="576396" y="58222"/>
                  </a:moveTo>
                  <a:lnTo>
                    <a:pt x="536495" y="58222"/>
                  </a:lnTo>
                  <a:lnTo>
                    <a:pt x="566190" y="185783"/>
                  </a:lnTo>
                  <a:lnTo>
                    <a:pt x="566850" y="185689"/>
                  </a:lnTo>
                  <a:lnTo>
                    <a:pt x="597864" y="154693"/>
                  </a:lnTo>
                  <a:lnTo>
                    <a:pt x="576396" y="58222"/>
                  </a:lnTo>
                  <a:close/>
                </a:path>
                <a:path w="598170" h="404495">
                  <a:moveTo>
                    <a:pt x="489550" y="0"/>
                  </a:moveTo>
                  <a:lnTo>
                    <a:pt x="451559" y="6312"/>
                  </a:lnTo>
                  <a:lnTo>
                    <a:pt x="413852" y="26378"/>
                  </a:lnTo>
                  <a:lnTo>
                    <a:pt x="395564" y="92137"/>
                  </a:lnTo>
                  <a:lnTo>
                    <a:pt x="434527" y="92137"/>
                  </a:lnTo>
                  <a:lnTo>
                    <a:pt x="442227" y="58127"/>
                  </a:lnTo>
                  <a:lnTo>
                    <a:pt x="576375" y="58127"/>
                  </a:lnTo>
                  <a:lnTo>
                    <a:pt x="571658" y="36930"/>
                  </a:lnTo>
                  <a:lnTo>
                    <a:pt x="570856" y="32753"/>
                  </a:lnTo>
                  <a:lnTo>
                    <a:pt x="568586" y="29009"/>
                  </a:lnTo>
                  <a:lnTo>
                    <a:pt x="527540" y="6312"/>
                  </a:lnTo>
                  <a:lnTo>
                    <a:pt x="508741" y="1578"/>
                  </a:lnTo>
                  <a:lnTo>
                    <a:pt x="489550" y="0"/>
                  </a:lnTo>
                  <a:close/>
                </a:path>
                <a:path w="598170" h="404495">
                  <a:moveTo>
                    <a:pt x="309508" y="657"/>
                  </a:moveTo>
                  <a:lnTo>
                    <a:pt x="251632" y="10924"/>
                  </a:lnTo>
                  <a:lnTo>
                    <a:pt x="220366" y="32793"/>
                  </a:lnTo>
                  <a:lnTo>
                    <a:pt x="219470" y="36930"/>
                  </a:lnTo>
                  <a:lnTo>
                    <a:pt x="207027" y="90347"/>
                  </a:lnTo>
                  <a:lnTo>
                    <a:pt x="246069" y="90347"/>
                  </a:lnTo>
                  <a:lnTo>
                    <a:pt x="253407" y="58127"/>
                  </a:lnTo>
                  <a:lnTo>
                    <a:pt x="387956" y="58127"/>
                  </a:lnTo>
                  <a:lnTo>
                    <a:pt x="383215" y="36930"/>
                  </a:lnTo>
                  <a:lnTo>
                    <a:pt x="382351" y="32753"/>
                  </a:lnTo>
                  <a:lnTo>
                    <a:pt x="380029" y="29009"/>
                  </a:lnTo>
                  <a:lnTo>
                    <a:pt x="339003" y="6312"/>
                  </a:lnTo>
                  <a:lnTo>
                    <a:pt x="309508" y="657"/>
                  </a:lnTo>
                  <a:close/>
                </a:path>
              </a:pathLst>
            </a:custGeom>
            <a:solidFill>
              <a:srgbClr val="61973D"/>
            </a:solidFill>
          </p:spPr>
          <p:txBody>
            <a:bodyPr wrap="square" lIns="0" tIns="0" rIns="0" bIns="0" rtlCol="0"/>
            <a:lstStyle/>
            <a:p>
              <a:endParaRPr/>
            </a:p>
          </p:txBody>
        </p:sp>
        <p:pic>
          <p:nvPicPr>
            <p:cNvPr id="11" name="object 11"/>
            <p:cNvPicPr/>
            <p:nvPr/>
          </p:nvPicPr>
          <p:blipFill>
            <a:blip r:embed="rId2" cstate="print"/>
            <a:stretch>
              <a:fillRect/>
            </a:stretch>
          </p:blipFill>
          <p:spPr>
            <a:xfrm>
              <a:off x="6239502" y="5952928"/>
              <a:ext cx="94268" cy="94210"/>
            </a:xfrm>
            <a:prstGeom prst="rect">
              <a:avLst/>
            </a:prstGeom>
          </p:spPr>
        </p:pic>
        <p:pic>
          <p:nvPicPr>
            <p:cNvPr id="12" name="object 12"/>
            <p:cNvPicPr/>
            <p:nvPr/>
          </p:nvPicPr>
          <p:blipFill>
            <a:blip r:embed="rId2" cstate="print"/>
            <a:stretch>
              <a:fillRect/>
            </a:stretch>
          </p:blipFill>
          <p:spPr>
            <a:xfrm>
              <a:off x="6050682" y="5952928"/>
              <a:ext cx="94268" cy="94210"/>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743836"/>
            <a:ext cx="3516629" cy="3521477"/>
          </a:xfrm>
          <a:prstGeom prst="rect">
            <a:avLst/>
          </a:prstGeom>
        </p:spPr>
        <p:txBody>
          <a:bodyPr vert="horz" wrap="square" lIns="0" tIns="12700" rIns="0" bIns="0" rtlCol="0">
            <a:spAutoFit/>
          </a:bodyPr>
          <a:lstStyle/>
          <a:p>
            <a:pPr marL="12700">
              <a:lnSpc>
                <a:spcPct val="100000"/>
              </a:lnSpc>
              <a:spcBef>
                <a:spcPts val="100"/>
              </a:spcBef>
            </a:pPr>
            <a:r>
              <a:rPr sz="1800" b="1">
                <a:solidFill>
                  <a:srgbClr val="538235"/>
                </a:solidFill>
                <a:latin typeface="Arial"/>
                <a:cs typeface="Arial"/>
              </a:rPr>
              <a:t>PROGRAM</a:t>
            </a:r>
            <a:r>
              <a:rPr lang="hr-HR" sz="1800" b="1">
                <a:solidFill>
                  <a:srgbClr val="538235"/>
                </a:solidFill>
                <a:latin typeface="Arial"/>
                <a:cs typeface="Arial"/>
              </a:rPr>
              <a:t>MES</a:t>
            </a:r>
            <a:r>
              <a:rPr sz="1800" b="1">
                <a:solidFill>
                  <a:srgbClr val="538235"/>
                </a:solidFill>
                <a:latin typeface="Arial"/>
                <a:cs typeface="Arial"/>
              </a:rPr>
              <a:t>:</a:t>
            </a:r>
            <a:endParaRPr sz="1800">
              <a:latin typeface="Arial"/>
              <a:cs typeface="Arial"/>
            </a:endParaRPr>
          </a:p>
          <a:p>
            <a:pPr marL="241300" indent="-229235">
              <a:lnSpc>
                <a:spcPct val="100000"/>
              </a:lnSpc>
              <a:spcBef>
                <a:spcPts val="1205"/>
              </a:spcBef>
              <a:buChar char="-"/>
              <a:tabLst>
                <a:tab pos="241300" algn="l"/>
                <a:tab pos="241935" algn="l"/>
              </a:tabLst>
            </a:pPr>
            <a:r>
              <a:rPr lang="hr-HR" sz="1600" err="1">
                <a:latin typeface="Arial" panose="020B0604020202020204" pitchFamily="34" charset="0"/>
                <a:cs typeface="Arial" panose="020B0604020202020204" pitchFamily="34" charset="0"/>
              </a:rPr>
              <a:t>Competitivness</a:t>
            </a:r>
            <a:r>
              <a:rPr lang="hr-HR" sz="1600">
                <a:latin typeface="Arial" panose="020B0604020202020204" pitchFamily="34" charset="0"/>
                <a:cs typeface="Arial" panose="020B0604020202020204" pitchFamily="34" charset="0"/>
              </a:rPr>
              <a:t> </a:t>
            </a:r>
            <a:r>
              <a:rPr lang="hr-HR" sz="1600" err="1">
                <a:latin typeface="Arial" panose="020B0604020202020204" pitchFamily="34" charset="0"/>
                <a:cs typeface="Arial" panose="020B0604020202020204" pitchFamily="34" charset="0"/>
              </a:rPr>
              <a:t>and</a:t>
            </a:r>
            <a:r>
              <a:rPr lang="hr-HR" sz="1600">
                <a:latin typeface="Arial" panose="020B0604020202020204" pitchFamily="34" charset="0"/>
                <a:cs typeface="Arial" panose="020B0604020202020204" pitchFamily="34" charset="0"/>
              </a:rPr>
              <a:t> </a:t>
            </a:r>
            <a:r>
              <a:rPr lang="hr-HR" sz="1600" err="1">
                <a:latin typeface="Arial" panose="020B0604020202020204" pitchFamily="34" charset="0"/>
                <a:cs typeface="Arial" panose="020B0604020202020204" pitchFamily="34" charset="0"/>
              </a:rPr>
              <a:t>Cohesion</a:t>
            </a:r>
            <a:r>
              <a:rPr lang="hr-HR" sz="1600">
                <a:latin typeface="Arial" panose="020B0604020202020204" pitchFamily="34" charset="0"/>
                <a:cs typeface="Arial" panose="020B0604020202020204" pitchFamily="34" charset="0"/>
              </a:rPr>
              <a:t> </a:t>
            </a:r>
            <a:r>
              <a:rPr lang="hr-HR" sz="1600" err="1">
                <a:latin typeface="Arial" panose="020B0604020202020204" pitchFamily="34" charset="0"/>
                <a:cs typeface="Arial" panose="020B0604020202020204" pitchFamily="34" charset="0"/>
              </a:rPr>
              <a:t>Programme</a:t>
            </a:r>
            <a:r>
              <a:rPr lang="hr-HR" sz="1600">
                <a:latin typeface="Arial" panose="020B0604020202020204" pitchFamily="34" charset="0"/>
                <a:cs typeface="Arial" panose="020B0604020202020204" pitchFamily="34" charset="0"/>
              </a:rPr>
              <a:t> </a:t>
            </a:r>
            <a:r>
              <a:rPr sz="1600">
                <a:latin typeface="Arial" panose="020B0604020202020204" pitchFamily="34" charset="0"/>
                <a:cs typeface="Arial" panose="020B0604020202020204" pitchFamily="34" charset="0"/>
              </a:rPr>
              <a:t>2021.-2027.</a:t>
            </a:r>
          </a:p>
          <a:p>
            <a:pPr marL="241300" indent="-229235">
              <a:lnSpc>
                <a:spcPct val="100000"/>
              </a:lnSpc>
              <a:spcBef>
                <a:spcPts val="1205"/>
              </a:spcBef>
              <a:buChar char="-"/>
              <a:tabLst>
                <a:tab pos="241300" algn="l"/>
                <a:tab pos="241935" algn="l"/>
              </a:tabLst>
            </a:pPr>
            <a:r>
              <a:rPr sz="1600" err="1">
                <a:latin typeface="Arial" panose="020B0604020202020204" pitchFamily="34" charset="0"/>
                <a:cs typeface="Arial" panose="020B0604020202020204" pitchFamily="34" charset="0"/>
              </a:rPr>
              <a:t>Integr</a:t>
            </a:r>
            <a:r>
              <a:rPr lang="hr-HR" sz="1600" err="1">
                <a:latin typeface="Arial" panose="020B0604020202020204" pitchFamily="34" charset="0"/>
                <a:cs typeface="Arial" panose="020B0604020202020204" pitchFamily="34" charset="0"/>
              </a:rPr>
              <a:t>ated</a:t>
            </a:r>
            <a:r>
              <a:rPr lang="hr-HR" sz="1600">
                <a:latin typeface="Arial" panose="020B0604020202020204" pitchFamily="34" charset="0"/>
                <a:cs typeface="Arial" panose="020B0604020202020204" pitchFamily="34" charset="0"/>
              </a:rPr>
              <a:t> </a:t>
            </a:r>
            <a:r>
              <a:rPr lang="hr-HR" sz="1600" err="1">
                <a:latin typeface="Arial" panose="020B0604020202020204" pitchFamily="34" charset="0"/>
                <a:cs typeface="Arial" panose="020B0604020202020204" pitchFamily="34" charset="0"/>
              </a:rPr>
              <a:t>Territorial</a:t>
            </a:r>
            <a:r>
              <a:rPr lang="hr-HR" sz="1600">
                <a:latin typeface="Arial" panose="020B0604020202020204" pitchFamily="34" charset="0"/>
                <a:cs typeface="Arial" panose="020B0604020202020204" pitchFamily="34" charset="0"/>
              </a:rPr>
              <a:t> </a:t>
            </a:r>
            <a:r>
              <a:rPr lang="hr-HR" sz="1600" err="1">
                <a:latin typeface="Arial" panose="020B0604020202020204" pitchFamily="34" charset="0"/>
                <a:cs typeface="Arial" panose="020B0604020202020204" pitchFamily="34" charset="0"/>
              </a:rPr>
              <a:t>Programme</a:t>
            </a:r>
            <a:r>
              <a:rPr lang="hr-HR" sz="1600">
                <a:latin typeface="Arial" panose="020B0604020202020204" pitchFamily="34" charset="0"/>
                <a:cs typeface="Arial" panose="020B0604020202020204" pitchFamily="34" charset="0"/>
              </a:rPr>
              <a:t> 2021-2027</a:t>
            </a:r>
          </a:p>
          <a:p>
            <a:pPr marL="241300" indent="-229235">
              <a:lnSpc>
                <a:spcPct val="100000"/>
              </a:lnSpc>
              <a:spcBef>
                <a:spcPts val="1205"/>
              </a:spcBef>
              <a:buChar char="-"/>
              <a:tabLst>
                <a:tab pos="241300" algn="l"/>
                <a:tab pos="241935" algn="l"/>
              </a:tabLst>
            </a:pPr>
            <a:r>
              <a:rPr lang="en-US" sz="1600">
                <a:latin typeface="Arial" panose="020B0604020202020204" pitchFamily="34" charset="0"/>
                <a:cs typeface="Arial" panose="020B0604020202020204" pitchFamily="34" charset="0"/>
              </a:rPr>
              <a:t>Strategic Plan of the Common Agricultural Policy of the Republic of Croatia 2023 – 2027</a:t>
            </a:r>
          </a:p>
          <a:p>
            <a:pPr marL="241300" indent="-229235">
              <a:lnSpc>
                <a:spcPct val="100000"/>
              </a:lnSpc>
              <a:spcBef>
                <a:spcPts val="1205"/>
              </a:spcBef>
              <a:buChar char="-"/>
              <a:tabLst>
                <a:tab pos="241300" algn="l"/>
                <a:tab pos="241935" algn="l"/>
              </a:tabLst>
            </a:pPr>
            <a:r>
              <a:rPr lang="en-US" sz="1600" err="1">
                <a:latin typeface="Arial" panose="020B0604020202020204" pitchFamily="34" charset="0"/>
                <a:cs typeface="Arial" panose="020B0604020202020204" pitchFamily="34" charset="0"/>
              </a:rPr>
              <a:t>Modernisation</a:t>
            </a:r>
            <a:r>
              <a:rPr lang="en-US" sz="1600">
                <a:latin typeface="Arial" panose="020B0604020202020204" pitchFamily="34" charset="0"/>
                <a:cs typeface="Arial" panose="020B0604020202020204" pitchFamily="34" charset="0"/>
              </a:rPr>
              <a:t> </a:t>
            </a:r>
            <a:r>
              <a:rPr lang="hr-HR" sz="1600">
                <a:latin typeface="Arial" panose="020B0604020202020204" pitchFamily="34" charset="0"/>
                <a:cs typeface="Arial" panose="020B0604020202020204" pitchFamily="34" charset="0"/>
              </a:rPr>
              <a:t>F</a:t>
            </a:r>
            <a:r>
              <a:rPr lang="en-US" sz="1600">
                <a:latin typeface="Arial" panose="020B0604020202020204" pitchFamily="34" charset="0"/>
                <a:cs typeface="Arial" panose="020B0604020202020204" pitchFamily="34" charset="0"/>
              </a:rPr>
              <a:t>und</a:t>
            </a:r>
          </a:p>
          <a:p>
            <a:pPr marL="241300" indent="-229235">
              <a:lnSpc>
                <a:spcPct val="100000"/>
              </a:lnSpc>
              <a:spcBef>
                <a:spcPts val="1205"/>
              </a:spcBef>
              <a:buChar char="-"/>
              <a:tabLst>
                <a:tab pos="241300" algn="l"/>
                <a:tab pos="241935" algn="l"/>
              </a:tabLst>
            </a:pPr>
            <a:r>
              <a:rPr lang="en-US" sz="1600">
                <a:latin typeface="Arial" panose="020B0604020202020204" pitchFamily="34" charset="0"/>
                <a:cs typeface="Arial" panose="020B0604020202020204" pitchFamily="34" charset="0"/>
              </a:rPr>
              <a:t>The </a:t>
            </a:r>
            <a:r>
              <a:rPr lang="en-US" sz="1600" err="1">
                <a:latin typeface="Arial" panose="020B0604020202020204" pitchFamily="34" charset="0"/>
                <a:cs typeface="Arial" panose="020B0604020202020204" pitchFamily="34" charset="0"/>
              </a:rPr>
              <a:t>Enviromental</a:t>
            </a:r>
            <a:r>
              <a:rPr lang="en-US" sz="1600">
                <a:latin typeface="Arial" panose="020B0604020202020204" pitchFamily="34" charset="0"/>
                <a:cs typeface="Arial" panose="020B0604020202020204" pitchFamily="34" charset="0"/>
              </a:rPr>
              <a:t> Protection and Energy Efficiency Fund</a:t>
            </a:r>
          </a:p>
        </p:txBody>
      </p:sp>
      <p:sp>
        <p:nvSpPr>
          <p:cNvPr id="3" name="object 3"/>
          <p:cNvSpPr txBox="1">
            <a:spLocks noGrp="1"/>
          </p:cNvSpPr>
          <p:nvPr>
            <p:ph type="title"/>
          </p:nvPr>
        </p:nvSpPr>
        <p:spPr>
          <a:xfrm>
            <a:off x="916939" y="760552"/>
            <a:ext cx="4494530" cy="452120"/>
          </a:xfrm>
          <a:prstGeom prst="rect">
            <a:avLst/>
          </a:prstGeom>
        </p:spPr>
        <p:txBody>
          <a:bodyPr vert="horz" wrap="square" lIns="0" tIns="12065" rIns="0" bIns="0" rtlCol="0">
            <a:spAutoFit/>
          </a:bodyPr>
          <a:lstStyle/>
          <a:p>
            <a:pPr marL="12700">
              <a:lnSpc>
                <a:spcPct val="100000"/>
              </a:lnSpc>
              <a:spcBef>
                <a:spcPts val="95"/>
              </a:spcBef>
            </a:pPr>
            <a:r>
              <a:rPr lang="hr-HR" spc="-105">
                <a:latin typeface="Arial" panose="020B0604020202020204" pitchFamily="34" charset="0"/>
                <a:cs typeface="Arial" panose="020B0604020202020204" pitchFamily="34" charset="0"/>
              </a:rPr>
              <a:t>FINANCING POSSIBILITIES</a:t>
            </a:r>
            <a:endParaRPr spc="-280">
              <a:latin typeface="Arial" panose="020B0604020202020204" pitchFamily="34" charset="0"/>
              <a:cs typeface="Arial" panose="020B0604020202020204" pitchFamily="34" charset="0"/>
            </a:endParaRPr>
          </a:p>
        </p:txBody>
      </p:sp>
      <p:sp>
        <p:nvSpPr>
          <p:cNvPr id="4" name="object 4"/>
          <p:cNvSpPr txBox="1"/>
          <p:nvPr/>
        </p:nvSpPr>
        <p:spPr>
          <a:xfrm>
            <a:off x="5163439" y="1742312"/>
            <a:ext cx="1694561" cy="304571"/>
          </a:xfrm>
          <a:prstGeom prst="rect">
            <a:avLst/>
          </a:prstGeom>
        </p:spPr>
        <p:txBody>
          <a:bodyPr vert="horz" wrap="square" lIns="0" tIns="12065" rIns="0" bIns="0" rtlCol="0">
            <a:spAutoFit/>
          </a:bodyPr>
          <a:lstStyle/>
          <a:p>
            <a:pPr marL="12700">
              <a:lnSpc>
                <a:spcPct val="100000"/>
              </a:lnSpc>
              <a:spcBef>
                <a:spcPts val="95"/>
              </a:spcBef>
            </a:pPr>
            <a:r>
              <a:rPr sz="1900" b="1" spc="-295">
                <a:solidFill>
                  <a:srgbClr val="538235"/>
                </a:solidFill>
                <a:latin typeface="Arial"/>
                <a:cs typeface="Arial"/>
              </a:rPr>
              <a:t>T</a:t>
            </a:r>
            <a:r>
              <a:rPr lang="hr-HR" sz="1900" b="1">
                <a:solidFill>
                  <a:srgbClr val="538235"/>
                </a:solidFill>
                <a:latin typeface="Arial"/>
                <a:cs typeface="Arial"/>
              </a:rPr>
              <a:t>HEMES</a:t>
            </a:r>
            <a:r>
              <a:rPr sz="1900" b="1" spc="-195">
                <a:solidFill>
                  <a:srgbClr val="538235"/>
                </a:solidFill>
                <a:latin typeface="Arial"/>
                <a:cs typeface="Arial"/>
              </a:rPr>
              <a:t>:</a:t>
            </a:r>
            <a:endParaRPr sz="1900">
              <a:latin typeface="Arial"/>
              <a:cs typeface="Arial"/>
            </a:endParaRPr>
          </a:p>
        </p:txBody>
      </p:sp>
      <p:sp>
        <p:nvSpPr>
          <p:cNvPr id="5" name="object 5"/>
          <p:cNvSpPr txBox="1"/>
          <p:nvPr/>
        </p:nvSpPr>
        <p:spPr>
          <a:xfrm>
            <a:off x="5163439" y="2056394"/>
            <a:ext cx="3839845" cy="4223591"/>
          </a:xfrm>
          <a:prstGeom prst="rect">
            <a:avLst/>
          </a:prstGeom>
        </p:spPr>
        <p:txBody>
          <a:bodyPr vert="horz" wrap="square" lIns="0" tIns="113664" rIns="0" bIns="0" rtlCol="0">
            <a:spAutoFit/>
          </a:bodyPr>
          <a:lstStyle/>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strengthening research and innovation capacities</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growth and competitiveness of SMEs </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circular and resource efficient economy  </a:t>
            </a:r>
          </a:p>
          <a:p>
            <a:pPr marL="241300" indent="-229235">
              <a:lnSpc>
                <a:spcPct val="100000"/>
              </a:lnSpc>
              <a:spcBef>
                <a:spcPts val="894"/>
              </a:spcBef>
              <a:buClr>
                <a:srgbClr val="538235"/>
              </a:buClr>
              <a:buChar char="-"/>
              <a:tabLst>
                <a:tab pos="241300" algn="l"/>
                <a:tab pos="241935" algn="l"/>
              </a:tabLst>
            </a:pPr>
            <a:r>
              <a:rPr lang="hr-HR" sz="1600">
                <a:latin typeface="Arial" panose="020B0604020202020204" pitchFamily="34" charset="0"/>
                <a:cs typeface="Arial" panose="020B0604020202020204" pitchFamily="34" charset="0"/>
              </a:rPr>
              <a:t>f</a:t>
            </a:r>
            <a:r>
              <a:rPr lang="en-US" sz="1600" err="1">
                <a:latin typeface="Arial" panose="020B0604020202020204" pitchFamily="34" charset="0"/>
                <a:cs typeface="Arial" panose="020B0604020202020204" pitchFamily="34" charset="0"/>
              </a:rPr>
              <a:t>ood</a:t>
            </a:r>
            <a:r>
              <a:rPr lang="en-US" sz="1600">
                <a:latin typeface="Arial" panose="020B0604020202020204" pitchFamily="34" charset="0"/>
                <a:cs typeface="Arial" panose="020B0604020202020204" pitchFamily="34" charset="0"/>
              </a:rPr>
              <a:t> and agriculture</a:t>
            </a:r>
          </a:p>
          <a:p>
            <a:pPr marL="241300" indent="-229235">
              <a:lnSpc>
                <a:spcPct val="100000"/>
              </a:lnSpc>
              <a:spcBef>
                <a:spcPts val="894"/>
              </a:spcBef>
              <a:buClr>
                <a:srgbClr val="538235"/>
              </a:buClr>
              <a:buChar char="-"/>
              <a:tabLst>
                <a:tab pos="241300" algn="l"/>
                <a:tab pos="241935" algn="l"/>
              </a:tabLst>
            </a:pPr>
            <a:r>
              <a:rPr lang="hr-HR" sz="1600">
                <a:latin typeface="Arial" panose="020B0604020202020204" pitchFamily="34" charset="0"/>
                <a:cs typeface="Arial" panose="020B0604020202020204" pitchFamily="34" charset="0"/>
              </a:rPr>
              <a:t>g</a:t>
            </a:r>
            <a:r>
              <a:rPr lang="en-US" sz="1600" err="1">
                <a:latin typeface="Arial" panose="020B0604020202020204" pitchFamily="34" charset="0"/>
                <a:cs typeface="Arial" panose="020B0604020202020204" pitchFamily="34" charset="0"/>
              </a:rPr>
              <a:t>reen</a:t>
            </a:r>
            <a:r>
              <a:rPr lang="en-US" sz="1600">
                <a:latin typeface="Arial" panose="020B0604020202020204" pitchFamily="34" charset="0"/>
                <a:cs typeface="Arial" panose="020B0604020202020204" pitchFamily="34" charset="0"/>
              </a:rPr>
              <a:t> and blue growth</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renewable energy sources</a:t>
            </a:r>
          </a:p>
          <a:p>
            <a:pPr marL="241300" indent="-229235">
              <a:lnSpc>
                <a:spcPct val="100000"/>
              </a:lnSpc>
              <a:spcBef>
                <a:spcPts val="894"/>
              </a:spcBef>
              <a:buClr>
                <a:srgbClr val="538235"/>
              </a:buClr>
              <a:buChar char="-"/>
              <a:tabLst>
                <a:tab pos="241300" algn="l"/>
                <a:tab pos="241935" algn="l"/>
              </a:tabLst>
            </a:pPr>
            <a:r>
              <a:rPr lang="hr-HR" sz="1600">
                <a:latin typeface="Arial" panose="020B0604020202020204" pitchFamily="34" charset="0"/>
                <a:cs typeface="Arial" panose="020B0604020202020204" pitchFamily="34" charset="0"/>
              </a:rPr>
              <a:t>f</a:t>
            </a:r>
            <a:r>
              <a:rPr lang="en-US" sz="1600" err="1">
                <a:latin typeface="Arial" panose="020B0604020202020204" pitchFamily="34" charset="0"/>
                <a:cs typeface="Arial" panose="020B0604020202020204" pitchFamily="34" charset="0"/>
              </a:rPr>
              <a:t>orestry</a:t>
            </a:r>
            <a:r>
              <a:rPr lang="en-US" sz="1600">
                <a:latin typeface="Arial" panose="020B0604020202020204" pitchFamily="34" charset="0"/>
                <a:cs typeface="Arial" panose="020B0604020202020204" pitchFamily="34" charset="0"/>
              </a:rPr>
              <a:t> measures</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EIP operational groups</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LEADER approach support</a:t>
            </a:r>
          </a:p>
          <a:p>
            <a:pPr marL="241300" indent="-229235">
              <a:lnSpc>
                <a:spcPct val="100000"/>
              </a:lnSpc>
              <a:spcBef>
                <a:spcPts val="894"/>
              </a:spcBef>
              <a:buClr>
                <a:srgbClr val="538235"/>
              </a:buClr>
              <a:buChar char="-"/>
              <a:tabLst>
                <a:tab pos="241300" algn="l"/>
                <a:tab pos="241935" algn="l"/>
              </a:tabLst>
            </a:pPr>
            <a:r>
              <a:rPr lang="hr-HR" sz="1600">
                <a:latin typeface="Arial" panose="020B0604020202020204" pitchFamily="34" charset="0"/>
                <a:cs typeface="Arial" panose="020B0604020202020204" pitchFamily="34" charset="0"/>
              </a:rPr>
              <a:t>c</a:t>
            </a:r>
            <a:r>
              <a:rPr lang="en-US" sz="1600" err="1">
                <a:latin typeface="Arial" panose="020B0604020202020204" pitchFamily="34" charset="0"/>
                <a:cs typeface="Arial" panose="020B0604020202020204" pitchFamily="34" charset="0"/>
              </a:rPr>
              <a:t>limat</a:t>
            </a:r>
            <a:r>
              <a:rPr lang="hr-HR" sz="1600">
                <a:latin typeface="Arial" panose="020B0604020202020204" pitchFamily="34" charset="0"/>
                <a:cs typeface="Arial" panose="020B0604020202020204" pitchFamily="34" charset="0"/>
              </a:rPr>
              <a:t>e </a:t>
            </a:r>
            <a:r>
              <a:rPr lang="en-US" sz="1600">
                <a:latin typeface="Arial" panose="020B0604020202020204" pitchFamily="34" charset="0"/>
                <a:cs typeface="Arial" panose="020B0604020202020204" pitchFamily="34" charset="0"/>
              </a:rPr>
              <a:t>neutrality</a:t>
            </a:r>
          </a:p>
          <a:p>
            <a:pPr marL="241300" indent="-229235">
              <a:lnSpc>
                <a:spcPct val="100000"/>
              </a:lnSpc>
              <a:spcBef>
                <a:spcPts val="894"/>
              </a:spcBef>
              <a:buClr>
                <a:srgbClr val="538235"/>
              </a:buClr>
              <a:buChar char="-"/>
              <a:tabLst>
                <a:tab pos="241300" algn="l"/>
                <a:tab pos="241935" algn="l"/>
              </a:tabLst>
            </a:pPr>
            <a:r>
              <a:rPr lang="en-US" sz="1600">
                <a:latin typeface="Arial" panose="020B0604020202020204" pitchFamily="34" charset="0"/>
                <a:cs typeface="Arial" panose="020B0604020202020204" pitchFamily="34" charset="0"/>
              </a:rPr>
              <a:t>energy efficiency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98042" y="1966813"/>
            <a:ext cx="9504808" cy="3975447"/>
          </a:xfrm>
          <a:prstGeom prst="rect">
            <a:avLst/>
          </a:prstGeom>
        </p:spPr>
        <p:txBody>
          <a:bodyPr vert="horz" wrap="square" lIns="0" tIns="12700" rIns="0" bIns="0" rtlCol="0">
            <a:spAutoFit/>
          </a:bodyPr>
          <a:lstStyle/>
          <a:p>
            <a:pPr marL="12700">
              <a:lnSpc>
                <a:spcPct val="100000"/>
              </a:lnSpc>
              <a:spcBef>
                <a:spcPts val="100"/>
              </a:spcBef>
            </a:pPr>
            <a:r>
              <a:rPr lang="hr-HR" sz="2400" spc="-120" err="1">
                <a:latin typeface="Arial" panose="020B0604020202020204" pitchFamily="34" charset="0"/>
                <a:cs typeface="Arial" panose="020B0604020202020204" pitchFamily="34" charset="0"/>
              </a:rPr>
              <a:t>Treatment</a:t>
            </a:r>
            <a:r>
              <a:rPr lang="hr-HR" sz="2400" spc="-120">
                <a:latin typeface="Arial" panose="020B0604020202020204" pitchFamily="34" charset="0"/>
                <a:cs typeface="Arial" panose="020B0604020202020204" pitchFamily="34" charset="0"/>
              </a:rPr>
              <a:t> </a:t>
            </a:r>
            <a:r>
              <a:rPr lang="hr-HR" sz="2400" spc="-120" err="1">
                <a:latin typeface="Arial" panose="020B0604020202020204" pitchFamily="34" charset="0"/>
                <a:cs typeface="Arial" panose="020B0604020202020204" pitchFamily="34" charset="0"/>
              </a:rPr>
              <a:t>of</a:t>
            </a:r>
            <a:r>
              <a:rPr lang="hr-HR" sz="2400" spc="-120">
                <a:latin typeface="Arial" panose="020B0604020202020204" pitchFamily="34" charset="0"/>
                <a:cs typeface="Arial" panose="020B0604020202020204" pitchFamily="34" charset="0"/>
              </a:rPr>
              <a:t> </a:t>
            </a:r>
            <a:r>
              <a:rPr lang="hr-HR" sz="2400" spc="-120" err="1">
                <a:latin typeface="Arial" panose="020B0604020202020204" pitchFamily="34" charset="0"/>
                <a:cs typeface="Arial" panose="020B0604020202020204" pitchFamily="34" charset="0"/>
              </a:rPr>
              <a:t>grape</a:t>
            </a:r>
            <a:r>
              <a:rPr lang="hr-HR" sz="2400" spc="-120">
                <a:latin typeface="Arial" panose="020B0604020202020204" pitchFamily="34" charset="0"/>
                <a:cs typeface="Arial" panose="020B0604020202020204" pitchFamily="34" charset="0"/>
              </a:rPr>
              <a:t> </a:t>
            </a:r>
            <a:r>
              <a:rPr lang="hr-HR" sz="2400" spc="-120" err="1">
                <a:latin typeface="Arial" panose="020B0604020202020204" pitchFamily="34" charset="0"/>
                <a:cs typeface="Arial" panose="020B0604020202020204" pitchFamily="34" charset="0"/>
              </a:rPr>
              <a:t>and</a:t>
            </a:r>
            <a:r>
              <a:rPr lang="hr-HR" sz="2400" spc="-120">
                <a:latin typeface="Arial" panose="020B0604020202020204" pitchFamily="34" charset="0"/>
                <a:cs typeface="Arial" panose="020B0604020202020204" pitchFamily="34" charset="0"/>
              </a:rPr>
              <a:t> </a:t>
            </a:r>
            <a:r>
              <a:rPr lang="hr-HR" sz="2400" spc="-120" err="1">
                <a:latin typeface="Arial" panose="020B0604020202020204" pitchFamily="34" charset="0"/>
                <a:cs typeface="Arial" panose="020B0604020202020204" pitchFamily="34" charset="0"/>
              </a:rPr>
              <a:t>olive</a:t>
            </a:r>
            <a:r>
              <a:rPr lang="hr-HR" sz="2400" spc="-120">
                <a:latin typeface="Arial" panose="020B0604020202020204" pitchFamily="34" charset="0"/>
                <a:cs typeface="Arial" panose="020B0604020202020204" pitchFamily="34" charset="0"/>
              </a:rPr>
              <a:t> </a:t>
            </a:r>
            <a:r>
              <a:rPr lang="hr-HR" sz="2400" spc="-120" err="1">
                <a:latin typeface="Arial" panose="020B0604020202020204" pitchFamily="34" charset="0"/>
                <a:cs typeface="Arial" panose="020B0604020202020204" pitchFamily="34" charset="0"/>
              </a:rPr>
              <a:t>pomace</a:t>
            </a:r>
            <a:endParaRPr sz="2400">
              <a:latin typeface="Arial" panose="020B0604020202020204" pitchFamily="34" charset="0"/>
              <a:cs typeface="Arial" panose="020B0604020202020204" pitchFamily="34" charset="0"/>
            </a:endParaRPr>
          </a:p>
          <a:p>
            <a:pPr>
              <a:lnSpc>
                <a:spcPct val="100000"/>
              </a:lnSpc>
            </a:pPr>
            <a:endParaRPr sz="2600">
              <a:latin typeface="Arial" panose="020B0604020202020204" pitchFamily="34" charset="0"/>
              <a:cs typeface="Arial" panose="020B0604020202020204" pitchFamily="34" charset="0"/>
            </a:endParaRPr>
          </a:p>
          <a:p>
            <a:pPr>
              <a:lnSpc>
                <a:spcPct val="100000"/>
              </a:lnSpc>
            </a:pPr>
            <a:endParaRPr sz="3550">
              <a:latin typeface="Arial" panose="020B0604020202020204" pitchFamily="34" charset="0"/>
              <a:cs typeface="Arial" panose="020B0604020202020204" pitchFamily="34" charset="0"/>
            </a:endParaRPr>
          </a:p>
          <a:p>
            <a:pPr marL="98425">
              <a:lnSpc>
                <a:spcPct val="100000"/>
              </a:lnSpc>
              <a:spcBef>
                <a:spcPts val="5"/>
              </a:spcBef>
            </a:pPr>
            <a:r>
              <a:rPr lang="en-US" sz="2400" spc="-135">
                <a:latin typeface="Arial" panose="020B0604020202020204" pitchFamily="34" charset="0"/>
                <a:cs typeface="Arial" panose="020B0604020202020204" pitchFamily="34" charset="0"/>
              </a:rPr>
              <a:t>R&amp;I </a:t>
            </a:r>
            <a:r>
              <a:rPr lang="en-US" sz="2400" spc="-135" err="1">
                <a:latin typeface="Arial" panose="020B0604020202020204" pitchFamily="34" charset="0"/>
                <a:cs typeface="Arial" panose="020B0604020202020204" pitchFamily="34" charset="0"/>
              </a:rPr>
              <a:t>BioPark</a:t>
            </a:r>
            <a:r>
              <a:rPr lang="en-US" sz="2400" spc="-135">
                <a:latin typeface="Arial" panose="020B0604020202020204" pitchFamily="34" charset="0"/>
                <a:cs typeface="Arial" panose="020B0604020202020204" pitchFamily="34" charset="0"/>
              </a:rPr>
              <a:t> for livestock production and biotechnology</a:t>
            </a:r>
          </a:p>
          <a:p>
            <a:pPr>
              <a:lnSpc>
                <a:spcPct val="100000"/>
              </a:lnSpc>
            </a:pPr>
            <a:endParaRPr sz="2600">
              <a:latin typeface="Arial" panose="020B0604020202020204" pitchFamily="34" charset="0"/>
              <a:cs typeface="Arial" panose="020B0604020202020204" pitchFamily="34" charset="0"/>
            </a:endParaRPr>
          </a:p>
          <a:p>
            <a:pPr marL="12700">
              <a:lnSpc>
                <a:spcPct val="100000"/>
              </a:lnSpc>
            </a:pPr>
            <a:endParaRPr lang="hr-HR" sz="2400">
              <a:latin typeface="Arial" panose="020B0604020202020204" pitchFamily="34" charset="0"/>
              <a:cs typeface="Arial" panose="020B0604020202020204" pitchFamily="34" charset="0"/>
            </a:endParaRPr>
          </a:p>
          <a:p>
            <a:pPr marL="12700">
              <a:lnSpc>
                <a:spcPct val="100000"/>
              </a:lnSpc>
            </a:pPr>
            <a:r>
              <a:rPr lang="en-US" sz="2400" spc="-125">
                <a:latin typeface="Arial" panose="020B0604020202020204" pitchFamily="34" charset="0"/>
                <a:cs typeface="Arial" panose="020B0604020202020204" pitchFamily="34" charset="0"/>
              </a:rPr>
              <a:t>Center of Excellence in Biotechnology and Food Engineering</a:t>
            </a:r>
            <a:endParaRPr lang="hr-HR" sz="2400" spc="-125">
              <a:latin typeface="Arial" panose="020B0604020202020204" pitchFamily="34" charset="0"/>
              <a:cs typeface="Arial" panose="020B0604020202020204" pitchFamily="34" charset="0"/>
            </a:endParaRPr>
          </a:p>
          <a:p>
            <a:pPr marL="12700">
              <a:lnSpc>
                <a:spcPct val="100000"/>
              </a:lnSpc>
            </a:pPr>
            <a:endParaRPr lang="hr-HR" sz="2600">
              <a:latin typeface="Arial" panose="020B0604020202020204" pitchFamily="34" charset="0"/>
              <a:cs typeface="Arial" panose="020B0604020202020204" pitchFamily="34" charset="0"/>
            </a:endParaRPr>
          </a:p>
          <a:p>
            <a:pPr marL="12700">
              <a:lnSpc>
                <a:spcPct val="100000"/>
              </a:lnSpc>
            </a:pPr>
            <a:r>
              <a:rPr lang="en-US" sz="2400" spc="-60">
                <a:latin typeface="Arial" panose="020B0604020202020204" pitchFamily="34" charset="0"/>
                <a:cs typeface="Arial" panose="020B0604020202020204" pitchFamily="34" charset="0"/>
              </a:rPr>
              <a:t>Facilities for the treatment of biowaste and sludge from wastewater treatment plants</a:t>
            </a:r>
          </a:p>
        </p:txBody>
      </p:sp>
      <p:pic>
        <p:nvPicPr>
          <p:cNvPr id="3" name="object 3"/>
          <p:cNvPicPr/>
          <p:nvPr/>
        </p:nvPicPr>
        <p:blipFill>
          <a:blip r:embed="rId2" cstate="print"/>
          <a:stretch>
            <a:fillRect/>
          </a:stretch>
        </p:blipFill>
        <p:spPr>
          <a:xfrm>
            <a:off x="838200" y="1600200"/>
            <a:ext cx="809244" cy="809244"/>
          </a:xfrm>
          <a:prstGeom prst="rect">
            <a:avLst/>
          </a:prstGeom>
        </p:spPr>
      </p:pic>
      <p:pic>
        <p:nvPicPr>
          <p:cNvPr id="4" name="object 4"/>
          <p:cNvPicPr/>
          <p:nvPr/>
        </p:nvPicPr>
        <p:blipFill>
          <a:blip r:embed="rId3" cstate="print"/>
          <a:stretch>
            <a:fillRect/>
          </a:stretch>
        </p:blipFill>
        <p:spPr>
          <a:xfrm>
            <a:off x="899583" y="2761488"/>
            <a:ext cx="992363" cy="944880"/>
          </a:xfrm>
          <a:prstGeom prst="rect">
            <a:avLst/>
          </a:prstGeom>
        </p:spPr>
      </p:pic>
      <p:sp>
        <p:nvSpPr>
          <p:cNvPr id="5" name="object 5"/>
          <p:cNvSpPr txBox="1">
            <a:spLocks noGrp="1"/>
          </p:cNvSpPr>
          <p:nvPr>
            <p:ph type="title"/>
          </p:nvPr>
        </p:nvSpPr>
        <p:spPr>
          <a:xfrm>
            <a:off x="916939" y="509092"/>
            <a:ext cx="7465061" cy="443070"/>
          </a:xfrm>
          <a:prstGeom prst="rect">
            <a:avLst/>
          </a:prstGeom>
        </p:spPr>
        <p:txBody>
          <a:bodyPr vert="horz" wrap="square" lIns="0" tIns="12065" rIns="0" bIns="0" rtlCol="0">
            <a:spAutoFit/>
          </a:bodyPr>
          <a:lstStyle/>
          <a:p>
            <a:pPr marL="12700">
              <a:lnSpc>
                <a:spcPct val="100000"/>
              </a:lnSpc>
              <a:spcBef>
                <a:spcPts val="95"/>
              </a:spcBef>
            </a:pPr>
            <a:r>
              <a:rPr lang="hr-HR"/>
              <a:t>EXAMPLES OF STRATEGIC PROJECTS</a:t>
            </a:r>
            <a:endParaRPr/>
          </a:p>
        </p:txBody>
      </p:sp>
      <p:pic>
        <p:nvPicPr>
          <p:cNvPr id="6" name="object 6"/>
          <p:cNvPicPr/>
          <p:nvPr/>
        </p:nvPicPr>
        <p:blipFill>
          <a:blip r:embed="rId4" cstate="print"/>
          <a:stretch>
            <a:fillRect/>
          </a:stretch>
        </p:blipFill>
        <p:spPr>
          <a:xfrm>
            <a:off x="838200" y="5209032"/>
            <a:ext cx="879348" cy="902208"/>
          </a:xfrm>
          <a:prstGeom prst="rect">
            <a:avLst/>
          </a:prstGeom>
        </p:spPr>
      </p:pic>
      <p:pic>
        <p:nvPicPr>
          <p:cNvPr id="7" name="object 7"/>
          <p:cNvPicPr/>
          <p:nvPr/>
        </p:nvPicPr>
        <p:blipFill>
          <a:blip r:embed="rId5" cstate="print"/>
          <a:stretch>
            <a:fillRect/>
          </a:stretch>
        </p:blipFill>
        <p:spPr>
          <a:xfrm>
            <a:off x="838200" y="4056888"/>
            <a:ext cx="879348" cy="8001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043" y="801369"/>
            <a:ext cx="7401357" cy="44307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90">
                <a:solidFill>
                  <a:srgbClr val="1F4E79"/>
                </a:solidFill>
              </a:rPr>
              <a:t>4.	</a:t>
            </a:r>
            <a:r>
              <a:rPr lang="hr-HR" err="1">
                <a:solidFill>
                  <a:srgbClr val="1F4E79"/>
                </a:solidFill>
              </a:rPr>
              <a:t>Next</a:t>
            </a:r>
            <a:r>
              <a:rPr lang="hr-HR">
                <a:solidFill>
                  <a:srgbClr val="1F4E79"/>
                </a:solidFill>
              </a:rPr>
              <a:t> </a:t>
            </a:r>
            <a:r>
              <a:rPr lang="hr-HR" err="1">
                <a:solidFill>
                  <a:srgbClr val="1F4E79"/>
                </a:solidFill>
              </a:rPr>
              <a:t>steps</a:t>
            </a:r>
            <a:r>
              <a:rPr lang="hr-HR">
                <a:solidFill>
                  <a:srgbClr val="1F4E79"/>
                </a:solidFill>
              </a:rPr>
              <a:t> </a:t>
            </a:r>
            <a:r>
              <a:rPr lang="hr-HR" err="1">
                <a:solidFill>
                  <a:srgbClr val="1F4E79"/>
                </a:solidFill>
              </a:rPr>
              <a:t>and</a:t>
            </a:r>
            <a:r>
              <a:rPr lang="hr-HR">
                <a:solidFill>
                  <a:srgbClr val="1F4E79"/>
                </a:solidFill>
              </a:rPr>
              <a:t> </a:t>
            </a:r>
            <a:r>
              <a:rPr lang="hr-HR" err="1">
                <a:solidFill>
                  <a:srgbClr val="1F4E79"/>
                </a:solidFill>
              </a:rPr>
              <a:t>additional</a:t>
            </a:r>
            <a:r>
              <a:rPr lang="hr-HR">
                <a:solidFill>
                  <a:srgbClr val="1F4E79"/>
                </a:solidFill>
              </a:rPr>
              <a:t> </a:t>
            </a:r>
            <a:r>
              <a:rPr lang="hr-HR" err="1">
                <a:solidFill>
                  <a:srgbClr val="1F4E79"/>
                </a:solidFill>
              </a:rPr>
              <a:t>information</a:t>
            </a:r>
            <a:endParaRPr>
              <a:solidFill>
                <a:srgbClr val="1F4E79"/>
              </a:solidFill>
            </a:endParaRPr>
          </a:p>
        </p:txBody>
      </p:sp>
      <p:pic>
        <p:nvPicPr>
          <p:cNvPr id="3" name="object 3"/>
          <p:cNvPicPr/>
          <p:nvPr/>
        </p:nvPicPr>
        <p:blipFill>
          <a:blip r:embed="rId2" cstate="print"/>
          <a:stretch>
            <a:fillRect/>
          </a:stretch>
        </p:blipFill>
        <p:spPr>
          <a:xfrm>
            <a:off x="4488179" y="2182367"/>
            <a:ext cx="7117080"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159" y="731011"/>
            <a:ext cx="5446395" cy="452120"/>
          </a:xfrm>
          <a:prstGeom prst="rect">
            <a:avLst/>
          </a:prstGeom>
        </p:spPr>
        <p:txBody>
          <a:bodyPr vert="horz" wrap="square" lIns="0" tIns="12065" rIns="0" bIns="0" rtlCol="0">
            <a:spAutoFit/>
          </a:bodyPr>
          <a:lstStyle/>
          <a:p>
            <a:pPr marL="12700">
              <a:lnSpc>
                <a:spcPct val="100000"/>
              </a:lnSpc>
              <a:spcBef>
                <a:spcPts val="95"/>
              </a:spcBef>
              <a:tabLst>
                <a:tab pos="527685" algn="l"/>
              </a:tabLst>
            </a:pPr>
            <a:r>
              <a:rPr spc="-114">
                <a:solidFill>
                  <a:srgbClr val="1F3863"/>
                </a:solidFill>
                <a:latin typeface="Arial" panose="020B0604020202020204" pitchFamily="34" charset="0"/>
                <a:cs typeface="Arial" panose="020B0604020202020204" pitchFamily="34" charset="0"/>
              </a:rPr>
              <a:t>1</a:t>
            </a:r>
            <a:r>
              <a:rPr spc="-60">
                <a:solidFill>
                  <a:srgbClr val="1F3863"/>
                </a:solidFill>
                <a:latin typeface="Arial" panose="020B0604020202020204" pitchFamily="34" charset="0"/>
                <a:cs typeface="Arial" panose="020B0604020202020204" pitchFamily="34" charset="0"/>
              </a:rPr>
              <a:t>.</a:t>
            </a:r>
            <a:r>
              <a:rPr>
                <a:solidFill>
                  <a:srgbClr val="1F3863"/>
                </a:solidFill>
                <a:latin typeface="Arial" panose="020B0604020202020204" pitchFamily="34" charset="0"/>
                <a:cs typeface="Arial" panose="020B0604020202020204" pitchFamily="34" charset="0"/>
              </a:rPr>
              <a:t>	</a:t>
            </a:r>
            <a:r>
              <a:rPr lang="hr-HR" spc="-150" err="1">
                <a:solidFill>
                  <a:srgbClr val="1F3863"/>
                </a:solidFill>
                <a:latin typeface="Arial" panose="020B0604020202020204" pitchFamily="34" charset="0"/>
                <a:cs typeface="Arial" panose="020B0604020202020204" pitchFamily="34" charset="0"/>
              </a:rPr>
              <a:t>Why</a:t>
            </a:r>
            <a:r>
              <a:rPr lang="hr-HR" spc="-150">
                <a:solidFill>
                  <a:srgbClr val="1F3863"/>
                </a:solidFill>
                <a:latin typeface="Arial" panose="020B0604020202020204" pitchFamily="34" charset="0"/>
                <a:cs typeface="Arial" panose="020B0604020202020204" pitchFamily="34" charset="0"/>
              </a:rPr>
              <a:t> bioeconomy </a:t>
            </a:r>
            <a:r>
              <a:rPr lang="hr-HR" spc="-150" err="1">
                <a:solidFill>
                  <a:srgbClr val="1F3863"/>
                </a:solidFill>
                <a:latin typeface="Arial" panose="020B0604020202020204" pitchFamily="34" charset="0"/>
                <a:cs typeface="Arial" panose="020B0604020202020204" pitchFamily="34" charset="0"/>
              </a:rPr>
              <a:t>strategy</a:t>
            </a:r>
            <a:r>
              <a:rPr spc="-484">
                <a:solidFill>
                  <a:srgbClr val="1F3863"/>
                </a:solidFill>
                <a:latin typeface="Arial" panose="020B0604020202020204" pitchFamily="34" charset="0"/>
                <a:cs typeface="Arial" panose="020B0604020202020204" pitchFamily="34" charset="0"/>
              </a:rPr>
              <a:t>?</a:t>
            </a:r>
          </a:p>
        </p:txBody>
      </p:sp>
      <p:pic>
        <p:nvPicPr>
          <p:cNvPr id="3" name="object 3"/>
          <p:cNvPicPr/>
          <p:nvPr/>
        </p:nvPicPr>
        <p:blipFill>
          <a:blip r:embed="rId2" cstate="print"/>
          <a:stretch>
            <a:fillRect/>
          </a:stretch>
        </p:blipFill>
        <p:spPr>
          <a:xfrm>
            <a:off x="4608576" y="2170176"/>
            <a:ext cx="7115556"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1688211"/>
            <a:ext cx="12192000" cy="5160645"/>
          </a:xfrm>
          <a:custGeom>
            <a:avLst/>
            <a:gdLst/>
            <a:ahLst/>
            <a:cxnLst/>
            <a:rect l="l" t="t" r="r" b="b"/>
            <a:pathLst>
              <a:path w="12192000" h="5160645">
                <a:moveTo>
                  <a:pt x="12191999" y="0"/>
                </a:moveTo>
                <a:lnTo>
                  <a:pt x="0" y="0"/>
                </a:lnTo>
                <a:lnTo>
                  <a:pt x="0" y="5160262"/>
                </a:lnTo>
                <a:lnTo>
                  <a:pt x="12191999" y="5160262"/>
                </a:lnTo>
                <a:lnTo>
                  <a:pt x="12191999" y="0"/>
                </a:lnTo>
                <a:close/>
              </a:path>
            </a:pathLst>
          </a:custGeom>
          <a:solidFill>
            <a:srgbClr val="F1F1F1"/>
          </a:solidFill>
        </p:spPr>
        <p:txBody>
          <a:bodyPr wrap="square" lIns="0" tIns="0" rIns="0" bIns="0" rtlCol="0"/>
          <a:lstStyle/>
          <a:p>
            <a:endParaRPr/>
          </a:p>
        </p:txBody>
      </p:sp>
      <p:sp>
        <p:nvSpPr>
          <p:cNvPr id="3" name="object 3"/>
          <p:cNvSpPr/>
          <p:nvPr/>
        </p:nvSpPr>
        <p:spPr>
          <a:xfrm>
            <a:off x="0" y="46016"/>
            <a:ext cx="762635" cy="1588770"/>
          </a:xfrm>
          <a:custGeom>
            <a:avLst/>
            <a:gdLst/>
            <a:ahLst/>
            <a:cxnLst/>
            <a:rect l="l" t="t" r="r" b="b"/>
            <a:pathLst>
              <a:path w="762635" h="1588770">
                <a:moveTo>
                  <a:pt x="0" y="1425263"/>
                </a:moveTo>
                <a:lnTo>
                  <a:pt x="0" y="1588373"/>
                </a:lnTo>
                <a:lnTo>
                  <a:pt x="39049" y="1587371"/>
                </a:lnTo>
                <a:lnTo>
                  <a:pt x="84883" y="1583327"/>
                </a:lnTo>
                <a:lnTo>
                  <a:pt x="129907" y="1576516"/>
                </a:lnTo>
                <a:lnTo>
                  <a:pt x="174041" y="1567021"/>
                </a:lnTo>
                <a:lnTo>
                  <a:pt x="217207" y="1554925"/>
                </a:lnTo>
                <a:lnTo>
                  <a:pt x="259325" y="1540311"/>
                </a:lnTo>
                <a:lnTo>
                  <a:pt x="300318" y="1523263"/>
                </a:lnTo>
                <a:lnTo>
                  <a:pt x="340105" y="1503863"/>
                </a:lnTo>
                <a:lnTo>
                  <a:pt x="378668" y="1482156"/>
                </a:lnTo>
                <a:lnTo>
                  <a:pt x="415749" y="1458340"/>
                </a:lnTo>
                <a:lnTo>
                  <a:pt x="451447" y="1432383"/>
                </a:lnTo>
                <a:lnTo>
                  <a:pt x="485625" y="1404408"/>
                </a:lnTo>
                <a:lnTo>
                  <a:pt x="518203" y="1374496"/>
                </a:lnTo>
                <a:lnTo>
                  <a:pt x="549103" y="1342731"/>
                </a:lnTo>
                <a:lnTo>
                  <a:pt x="578245" y="1309196"/>
                </a:lnTo>
                <a:lnTo>
                  <a:pt x="605551" y="1273974"/>
                </a:lnTo>
                <a:lnTo>
                  <a:pt x="630941" y="1237148"/>
                </a:lnTo>
                <a:lnTo>
                  <a:pt x="654338" y="1198801"/>
                </a:lnTo>
                <a:lnTo>
                  <a:pt x="675661" y="1159017"/>
                </a:lnTo>
                <a:lnTo>
                  <a:pt x="694832" y="1117878"/>
                </a:lnTo>
                <a:lnTo>
                  <a:pt x="711772" y="1075467"/>
                </a:lnTo>
                <a:lnTo>
                  <a:pt x="726402" y="1031869"/>
                </a:lnTo>
                <a:lnTo>
                  <a:pt x="738643" y="987164"/>
                </a:lnTo>
                <a:lnTo>
                  <a:pt x="748417" y="941438"/>
                </a:lnTo>
                <a:lnTo>
                  <a:pt x="755644" y="894772"/>
                </a:lnTo>
                <a:lnTo>
                  <a:pt x="760245" y="847251"/>
                </a:lnTo>
                <a:lnTo>
                  <a:pt x="762142" y="798956"/>
                </a:lnTo>
                <a:lnTo>
                  <a:pt x="762142" y="794239"/>
                </a:lnTo>
                <a:lnTo>
                  <a:pt x="760754" y="745944"/>
                </a:lnTo>
                <a:lnTo>
                  <a:pt x="756643" y="698421"/>
                </a:lnTo>
                <a:lnTo>
                  <a:pt x="749889" y="651750"/>
                </a:lnTo>
                <a:lnTo>
                  <a:pt x="740571" y="606014"/>
                </a:lnTo>
                <a:lnTo>
                  <a:pt x="728769" y="561295"/>
                </a:lnTo>
                <a:lnTo>
                  <a:pt x="714562" y="517674"/>
                </a:lnTo>
                <a:lnTo>
                  <a:pt x="698031" y="475233"/>
                </a:lnTo>
                <a:lnTo>
                  <a:pt x="679254" y="434054"/>
                </a:lnTo>
                <a:lnTo>
                  <a:pt x="658312" y="394218"/>
                </a:lnTo>
                <a:lnTo>
                  <a:pt x="635284" y="355807"/>
                </a:lnTo>
                <a:lnTo>
                  <a:pt x="610250" y="318902"/>
                </a:lnTo>
                <a:lnTo>
                  <a:pt x="603546" y="310120"/>
                </a:lnTo>
                <a:lnTo>
                  <a:pt x="603546" y="798956"/>
                </a:lnTo>
                <a:lnTo>
                  <a:pt x="601395" y="848066"/>
                </a:lnTo>
                <a:lnTo>
                  <a:pt x="595697" y="896148"/>
                </a:lnTo>
                <a:lnTo>
                  <a:pt x="586588" y="943058"/>
                </a:lnTo>
                <a:lnTo>
                  <a:pt x="574201" y="988656"/>
                </a:lnTo>
                <a:lnTo>
                  <a:pt x="558671" y="1032799"/>
                </a:lnTo>
                <a:lnTo>
                  <a:pt x="540133" y="1075346"/>
                </a:lnTo>
                <a:lnTo>
                  <a:pt x="518720" y="1116155"/>
                </a:lnTo>
                <a:lnTo>
                  <a:pt x="494568" y="1155083"/>
                </a:lnTo>
                <a:lnTo>
                  <a:pt x="467811" y="1191990"/>
                </a:lnTo>
                <a:lnTo>
                  <a:pt x="438583" y="1226732"/>
                </a:lnTo>
                <a:lnTo>
                  <a:pt x="407020" y="1259169"/>
                </a:lnTo>
                <a:lnTo>
                  <a:pt x="373254" y="1289158"/>
                </a:lnTo>
                <a:lnTo>
                  <a:pt x="337422" y="1316558"/>
                </a:lnTo>
                <a:lnTo>
                  <a:pt x="299657" y="1341226"/>
                </a:lnTo>
                <a:lnTo>
                  <a:pt x="260093" y="1363022"/>
                </a:lnTo>
                <a:lnTo>
                  <a:pt x="218866" y="1381802"/>
                </a:lnTo>
                <a:lnTo>
                  <a:pt x="176110" y="1397425"/>
                </a:lnTo>
                <a:lnTo>
                  <a:pt x="131959" y="1409750"/>
                </a:lnTo>
                <a:lnTo>
                  <a:pt x="86548" y="1418634"/>
                </a:lnTo>
                <a:lnTo>
                  <a:pt x="40011" y="1423935"/>
                </a:lnTo>
                <a:lnTo>
                  <a:pt x="0" y="1425263"/>
                </a:lnTo>
                <a:close/>
              </a:path>
              <a:path w="762635" h="1588770">
                <a:moveTo>
                  <a:pt x="0" y="0"/>
                </a:moveTo>
                <a:lnTo>
                  <a:pt x="0" y="163046"/>
                </a:lnTo>
                <a:lnTo>
                  <a:pt x="1819" y="163046"/>
                </a:lnTo>
                <a:lnTo>
                  <a:pt x="48998" y="165250"/>
                </a:lnTo>
                <a:lnTo>
                  <a:pt x="95156" y="171121"/>
                </a:lnTo>
                <a:lnTo>
                  <a:pt x="140164" y="180517"/>
                </a:lnTo>
                <a:lnTo>
                  <a:pt x="183888" y="193302"/>
                </a:lnTo>
                <a:lnTo>
                  <a:pt x="226199" y="209334"/>
                </a:lnTo>
                <a:lnTo>
                  <a:pt x="267078" y="228541"/>
                </a:lnTo>
                <a:lnTo>
                  <a:pt x="306051" y="250590"/>
                </a:lnTo>
                <a:lnTo>
                  <a:pt x="343329" y="275534"/>
                </a:lnTo>
                <a:lnTo>
                  <a:pt x="378668" y="303171"/>
                </a:lnTo>
                <a:lnTo>
                  <a:pt x="411935" y="333362"/>
                </a:lnTo>
                <a:lnTo>
                  <a:pt x="442998" y="365967"/>
                </a:lnTo>
                <a:lnTo>
                  <a:pt x="471728" y="400847"/>
                </a:lnTo>
                <a:lnTo>
                  <a:pt x="497991" y="437864"/>
                </a:lnTo>
                <a:lnTo>
                  <a:pt x="521657" y="476879"/>
                </a:lnTo>
                <a:lnTo>
                  <a:pt x="542593" y="517753"/>
                </a:lnTo>
                <a:lnTo>
                  <a:pt x="560670" y="560346"/>
                </a:lnTo>
                <a:lnTo>
                  <a:pt x="575755" y="604519"/>
                </a:lnTo>
                <a:lnTo>
                  <a:pt x="587716" y="650134"/>
                </a:lnTo>
                <a:lnTo>
                  <a:pt x="596422" y="697052"/>
                </a:lnTo>
                <a:lnTo>
                  <a:pt x="601743" y="745133"/>
                </a:lnTo>
                <a:lnTo>
                  <a:pt x="603546" y="794239"/>
                </a:lnTo>
                <a:lnTo>
                  <a:pt x="603546" y="310120"/>
                </a:lnTo>
                <a:lnTo>
                  <a:pt x="554481" y="249940"/>
                </a:lnTo>
                <a:lnTo>
                  <a:pt x="523905" y="218046"/>
                </a:lnTo>
                <a:lnTo>
                  <a:pt x="491642" y="187985"/>
                </a:lnTo>
                <a:lnTo>
                  <a:pt x="457770" y="159839"/>
                </a:lnTo>
                <a:lnTo>
                  <a:pt x="422370" y="133690"/>
                </a:lnTo>
                <a:lnTo>
                  <a:pt x="385522" y="109620"/>
                </a:lnTo>
                <a:lnTo>
                  <a:pt x="347303" y="87710"/>
                </a:lnTo>
                <a:lnTo>
                  <a:pt x="307795" y="68041"/>
                </a:lnTo>
                <a:lnTo>
                  <a:pt x="266963" y="50656"/>
                </a:lnTo>
                <a:lnTo>
                  <a:pt x="225229" y="35757"/>
                </a:lnTo>
                <a:lnTo>
                  <a:pt x="182330" y="23305"/>
                </a:lnTo>
                <a:lnTo>
                  <a:pt x="138460" y="13421"/>
                </a:lnTo>
                <a:lnTo>
                  <a:pt x="93698" y="6188"/>
                </a:lnTo>
                <a:lnTo>
                  <a:pt x="48125" y="1687"/>
                </a:lnTo>
                <a:lnTo>
                  <a:pt x="1819" y="0"/>
                </a:lnTo>
                <a:lnTo>
                  <a:pt x="0" y="0"/>
                </a:lnTo>
                <a:close/>
              </a:path>
            </a:pathLst>
          </a:custGeom>
          <a:solidFill>
            <a:srgbClr val="C3B470"/>
          </a:solidFill>
        </p:spPr>
        <p:txBody>
          <a:bodyPr wrap="square" lIns="0" tIns="0" rIns="0" bIns="0" rtlCol="0"/>
          <a:lstStyle/>
          <a:p>
            <a:endParaRPr/>
          </a:p>
        </p:txBody>
      </p:sp>
      <p:sp>
        <p:nvSpPr>
          <p:cNvPr id="4" name="object 4"/>
          <p:cNvSpPr/>
          <p:nvPr/>
        </p:nvSpPr>
        <p:spPr>
          <a:xfrm>
            <a:off x="2089404" y="365759"/>
            <a:ext cx="79375" cy="992505"/>
          </a:xfrm>
          <a:custGeom>
            <a:avLst/>
            <a:gdLst/>
            <a:ahLst/>
            <a:cxnLst/>
            <a:rect l="l" t="t" r="r" b="b"/>
            <a:pathLst>
              <a:path w="79375" h="992505">
                <a:moveTo>
                  <a:pt x="79248" y="0"/>
                </a:moveTo>
                <a:lnTo>
                  <a:pt x="0" y="0"/>
                </a:lnTo>
                <a:lnTo>
                  <a:pt x="0" y="992124"/>
                </a:lnTo>
                <a:lnTo>
                  <a:pt x="79248" y="992124"/>
                </a:lnTo>
                <a:lnTo>
                  <a:pt x="79248" y="0"/>
                </a:lnTo>
                <a:close/>
              </a:path>
            </a:pathLst>
          </a:custGeom>
          <a:solidFill>
            <a:srgbClr val="56744A"/>
          </a:solidFill>
        </p:spPr>
        <p:txBody>
          <a:bodyPr wrap="square" lIns="0" tIns="0" rIns="0" bIns="0" rtlCol="0"/>
          <a:lstStyle/>
          <a:p>
            <a:endParaRPr/>
          </a:p>
        </p:txBody>
      </p:sp>
      <p:pic>
        <p:nvPicPr>
          <p:cNvPr id="5" name="object 5"/>
          <p:cNvPicPr/>
          <p:nvPr/>
        </p:nvPicPr>
        <p:blipFill>
          <a:blip r:embed="rId2" cstate="print"/>
          <a:stretch>
            <a:fillRect/>
          </a:stretch>
        </p:blipFill>
        <p:spPr>
          <a:xfrm>
            <a:off x="0" y="2343631"/>
            <a:ext cx="1447558" cy="2900441"/>
          </a:xfrm>
          <a:prstGeom prst="rect">
            <a:avLst/>
          </a:prstGeom>
        </p:spPr>
      </p:pic>
      <p:pic>
        <p:nvPicPr>
          <p:cNvPr id="6" name="object 6"/>
          <p:cNvPicPr/>
          <p:nvPr/>
        </p:nvPicPr>
        <p:blipFill>
          <a:blip r:embed="rId3" cstate="print"/>
          <a:stretch>
            <a:fillRect/>
          </a:stretch>
        </p:blipFill>
        <p:spPr>
          <a:xfrm>
            <a:off x="0" y="250291"/>
            <a:ext cx="541594" cy="1166531"/>
          </a:xfrm>
          <a:prstGeom prst="rect">
            <a:avLst/>
          </a:prstGeom>
        </p:spPr>
      </p:pic>
      <p:grpSp>
        <p:nvGrpSpPr>
          <p:cNvPr id="7" name="object 7"/>
          <p:cNvGrpSpPr/>
          <p:nvPr/>
        </p:nvGrpSpPr>
        <p:grpSpPr>
          <a:xfrm>
            <a:off x="0" y="1735516"/>
            <a:ext cx="1981835" cy="4070350"/>
            <a:chOff x="0" y="1735516"/>
            <a:chExt cx="1981835" cy="4070350"/>
          </a:xfrm>
        </p:grpSpPr>
        <p:pic>
          <p:nvPicPr>
            <p:cNvPr id="8" name="object 8"/>
            <p:cNvPicPr/>
            <p:nvPr/>
          </p:nvPicPr>
          <p:blipFill>
            <a:blip r:embed="rId4" cstate="print"/>
            <a:stretch>
              <a:fillRect/>
            </a:stretch>
          </p:blipFill>
          <p:spPr>
            <a:xfrm>
              <a:off x="1" y="1735516"/>
              <a:ext cx="1981483" cy="1894651"/>
            </a:xfrm>
            <a:prstGeom prst="rect">
              <a:avLst/>
            </a:prstGeom>
          </p:spPr>
        </p:pic>
        <p:sp>
          <p:nvSpPr>
            <p:cNvPr id="9" name="object 9"/>
            <p:cNvSpPr/>
            <p:nvPr/>
          </p:nvSpPr>
          <p:spPr>
            <a:xfrm>
              <a:off x="0" y="2052898"/>
              <a:ext cx="1619250" cy="3522979"/>
            </a:xfrm>
            <a:custGeom>
              <a:avLst/>
              <a:gdLst/>
              <a:ahLst/>
              <a:cxnLst/>
              <a:rect l="l" t="t" r="r" b="b"/>
              <a:pathLst>
                <a:path w="1619250" h="3522979">
                  <a:moveTo>
                    <a:pt x="0" y="0"/>
                  </a:moveTo>
                  <a:lnTo>
                    <a:pt x="0" y="385442"/>
                  </a:lnTo>
                  <a:lnTo>
                    <a:pt x="6389" y="386025"/>
                  </a:lnTo>
                  <a:lnTo>
                    <a:pt x="53656" y="391973"/>
                  </a:lnTo>
                  <a:lnTo>
                    <a:pt x="100386" y="399483"/>
                  </a:lnTo>
                  <a:lnTo>
                    <a:pt x="146553" y="408529"/>
                  </a:lnTo>
                  <a:lnTo>
                    <a:pt x="192131" y="419083"/>
                  </a:lnTo>
                  <a:lnTo>
                    <a:pt x="237094" y="431116"/>
                  </a:lnTo>
                  <a:lnTo>
                    <a:pt x="281416" y="444602"/>
                  </a:lnTo>
                  <a:lnTo>
                    <a:pt x="325072" y="459512"/>
                  </a:lnTo>
                  <a:lnTo>
                    <a:pt x="368035" y="475820"/>
                  </a:lnTo>
                  <a:lnTo>
                    <a:pt x="410279" y="493497"/>
                  </a:lnTo>
                  <a:lnTo>
                    <a:pt x="451780" y="512515"/>
                  </a:lnTo>
                  <a:lnTo>
                    <a:pt x="492510" y="532848"/>
                  </a:lnTo>
                  <a:lnTo>
                    <a:pt x="532444" y="554468"/>
                  </a:lnTo>
                  <a:lnTo>
                    <a:pt x="571556" y="577347"/>
                  </a:lnTo>
                  <a:lnTo>
                    <a:pt x="609821" y="601457"/>
                  </a:lnTo>
                  <a:lnTo>
                    <a:pt x="647212" y="626770"/>
                  </a:lnTo>
                  <a:lnTo>
                    <a:pt x="683703" y="653260"/>
                  </a:lnTo>
                  <a:lnTo>
                    <a:pt x="719269" y="680899"/>
                  </a:lnTo>
                  <a:lnTo>
                    <a:pt x="753884" y="709658"/>
                  </a:lnTo>
                  <a:lnTo>
                    <a:pt x="787521" y="739511"/>
                  </a:lnTo>
                  <a:lnTo>
                    <a:pt x="820156" y="770430"/>
                  </a:lnTo>
                  <a:lnTo>
                    <a:pt x="851762" y="802386"/>
                  </a:lnTo>
                  <a:lnTo>
                    <a:pt x="882313" y="835354"/>
                  </a:lnTo>
                  <a:lnTo>
                    <a:pt x="911784" y="869304"/>
                  </a:lnTo>
                  <a:lnTo>
                    <a:pt x="940148" y="904209"/>
                  </a:lnTo>
                  <a:lnTo>
                    <a:pt x="967379" y="940042"/>
                  </a:lnTo>
                  <a:lnTo>
                    <a:pt x="993453" y="976775"/>
                  </a:lnTo>
                  <a:lnTo>
                    <a:pt x="1018342" y="1014380"/>
                  </a:lnTo>
                  <a:lnTo>
                    <a:pt x="1042022" y="1052830"/>
                  </a:lnTo>
                  <a:lnTo>
                    <a:pt x="1064465" y="1092097"/>
                  </a:lnTo>
                  <a:lnTo>
                    <a:pt x="1085647" y="1132154"/>
                  </a:lnTo>
                  <a:lnTo>
                    <a:pt x="1105542" y="1172973"/>
                  </a:lnTo>
                  <a:lnTo>
                    <a:pt x="1124123" y="1214526"/>
                  </a:lnTo>
                  <a:lnTo>
                    <a:pt x="1141364" y="1256786"/>
                  </a:lnTo>
                  <a:lnTo>
                    <a:pt x="1157241" y="1299725"/>
                  </a:lnTo>
                  <a:lnTo>
                    <a:pt x="1171726" y="1343316"/>
                  </a:lnTo>
                  <a:lnTo>
                    <a:pt x="1184795" y="1387530"/>
                  </a:lnTo>
                  <a:lnTo>
                    <a:pt x="1196421" y="1432341"/>
                  </a:lnTo>
                  <a:lnTo>
                    <a:pt x="1206578" y="1477720"/>
                  </a:lnTo>
                  <a:lnTo>
                    <a:pt x="1215240" y="1523641"/>
                  </a:lnTo>
                  <a:lnTo>
                    <a:pt x="1222382" y="1570075"/>
                  </a:lnTo>
                  <a:lnTo>
                    <a:pt x="1227978" y="1616994"/>
                  </a:lnTo>
                  <a:lnTo>
                    <a:pt x="1232002" y="1664372"/>
                  </a:lnTo>
                  <a:lnTo>
                    <a:pt x="1234428" y="1712181"/>
                  </a:lnTo>
                  <a:lnTo>
                    <a:pt x="1235230" y="1760392"/>
                  </a:lnTo>
                  <a:lnTo>
                    <a:pt x="1234382" y="1808979"/>
                  </a:lnTo>
                  <a:lnTo>
                    <a:pt x="1232072" y="1857354"/>
                  </a:lnTo>
                  <a:lnTo>
                    <a:pt x="1228106" y="1905265"/>
                  </a:lnTo>
                  <a:lnTo>
                    <a:pt x="1222513" y="1952685"/>
                  </a:lnTo>
                  <a:lnTo>
                    <a:pt x="1215321" y="1999586"/>
                  </a:lnTo>
                  <a:lnTo>
                    <a:pt x="1206560" y="2045942"/>
                  </a:lnTo>
                  <a:lnTo>
                    <a:pt x="1196259" y="2091726"/>
                  </a:lnTo>
                  <a:lnTo>
                    <a:pt x="1184447" y="2136910"/>
                  </a:lnTo>
                  <a:lnTo>
                    <a:pt x="1171152" y="2181469"/>
                  </a:lnTo>
                  <a:lnTo>
                    <a:pt x="1156404" y="2225375"/>
                  </a:lnTo>
                  <a:lnTo>
                    <a:pt x="1140232" y="2268601"/>
                  </a:lnTo>
                  <a:lnTo>
                    <a:pt x="1122664" y="2311121"/>
                  </a:lnTo>
                  <a:lnTo>
                    <a:pt x="1103730" y="2352907"/>
                  </a:lnTo>
                  <a:lnTo>
                    <a:pt x="1083459" y="2393932"/>
                  </a:lnTo>
                  <a:lnTo>
                    <a:pt x="1061879" y="2434170"/>
                  </a:lnTo>
                  <a:lnTo>
                    <a:pt x="1039020" y="2473594"/>
                  </a:lnTo>
                  <a:lnTo>
                    <a:pt x="1014910" y="2512176"/>
                  </a:lnTo>
                  <a:lnTo>
                    <a:pt x="989579" y="2549891"/>
                  </a:lnTo>
                  <a:lnTo>
                    <a:pt x="963055" y="2586710"/>
                  </a:lnTo>
                  <a:lnTo>
                    <a:pt x="935368" y="2622607"/>
                  </a:lnTo>
                  <a:lnTo>
                    <a:pt x="906546" y="2657556"/>
                  </a:lnTo>
                  <a:lnTo>
                    <a:pt x="876619" y="2691529"/>
                  </a:lnTo>
                  <a:lnTo>
                    <a:pt x="845616" y="2724499"/>
                  </a:lnTo>
                  <a:lnTo>
                    <a:pt x="813564" y="2756439"/>
                  </a:lnTo>
                  <a:lnTo>
                    <a:pt x="780495" y="2787323"/>
                  </a:lnTo>
                  <a:lnTo>
                    <a:pt x="746435" y="2817124"/>
                  </a:lnTo>
                  <a:lnTo>
                    <a:pt x="711415" y="2845814"/>
                  </a:lnTo>
                  <a:lnTo>
                    <a:pt x="675464" y="2873367"/>
                  </a:lnTo>
                  <a:lnTo>
                    <a:pt x="638609" y="2899756"/>
                  </a:lnTo>
                  <a:lnTo>
                    <a:pt x="600881" y="2924954"/>
                  </a:lnTo>
                  <a:lnTo>
                    <a:pt x="562309" y="2948934"/>
                  </a:lnTo>
                  <a:lnTo>
                    <a:pt x="522921" y="2971669"/>
                  </a:lnTo>
                  <a:lnTo>
                    <a:pt x="482746" y="2993132"/>
                  </a:lnTo>
                  <a:lnTo>
                    <a:pt x="441813" y="3013297"/>
                  </a:lnTo>
                  <a:lnTo>
                    <a:pt x="400152" y="3032136"/>
                  </a:lnTo>
                  <a:lnTo>
                    <a:pt x="357791" y="3049623"/>
                  </a:lnTo>
                  <a:lnTo>
                    <a:pt x="314759" y="3065730"/>
                  </a:lnTo>
                  <a:lnTo>
                    <a:pt x="271085" y="3080431"/>
                  </a:lnTo>
                  <a:lnTo>
                    <a:pt x="226798" y="3093698"/>
                  </a:lnTo>
                  <a:lnTo>
                    <a:pt x="181928" y="3105506"/>
                  </a:lnTo>
                  <a:lnTo>
                    <a:pt x="136503" y="3115826"/>
                  </a:lnTo>
                  <a:lnTo>
                    <a:pt x="90552" y="3124633"/>
                  </a:lnTo>
                  <a:lnTo>
                    <a:pt x="44104" y="3131899"/>
                  </a:lnTo>
                  <a:lnTo>
                    <a:pt x="0" y="3137255"/>
                  </a:lnTo>
                  <a:lnTo>
                    <a:pt x="0" y="3522845"/>
                  </a:lnTo>
                  <a:lnTo>
                    <a:pt x="44300" y="3518668"/>
                  </a:lnTo>
                  <a:lnTo>
                    <a:pt x="91068" y="3512994"/>
                  </a:lnTo>
                  <a:lnTo>
                    <a:pt x="137469" y="3506102"/>
                  </a:lnTo>
                  <a:lnTo>
                    <a:pt x="183488" y="3498009"/>
                  </a:lnTo>
                  <a:lnTo>
                    <a:pt x="229106" y="3488731"/>
                  </a:lnTo>
                  <a:lnTo>
                    <a:pt x="274307" y="3478284"/>
                  </a:lnTo>
                  <a:lnTo>
                    <a:pt x="319072" y="3466684"/>
                  </a:lnTo>
                  <a:lnTo>
                    <a:pt x="363386" y="3453948"/>
                  </a:lnTo>
                  <a:lnTo>
                    <a:pt x="407229" y="3440090"/>
                  </a:lnTo>
                  <a:lnTo>
                    <a:pt x="450585" y="3425128"/>
                  </a:lnTo>
                  <a:lnTo>
                    <a:pt x="493437" y="3409078"/>
                  </a:lnTo>
                  <a:lnTo>
                    <a:pt x="535768" y="3391954"/>
                  </a:lnTo>
                  <a:lnTo>
                    <a:pt x="577559" y="3373774"/>
                  </a:lnTo>
                  <a:lnTo>
                    <a:pt x="618793" y="3354554"/>
                  </a:lnTo>
                  <a:lnTo>
                    <a:pt x="659453" y="3334309"/>
                  </a:lnTo>
                  <a:lnTo>
                    <a:pt x="699523" y="3313056"/>
                  </a:lnTo>
                  <a:lnTo>
                    <a:pt x="738983" y="3290810"/>
                  </a:lnTo>
                  <a:lnTo>
                    <a:pt x="777818" y="3267588"/>
                  </a:lnTo>
                  <a:lnTo>
                    <a:pt x="816009" y="3243405"/>
                  </a:lnTo>
                  <a:lnTo>
                    <a:pt x="853539" y="3218279"/>
                  </a:lnTo>
                  <a:lnTo>
                    <a:pt x="890391" y="3192224"/>
                  </a:lnTo>
                  <a:lnTo>
                    <a:pt x="926548" y="3165258"/>
                  </a:lnTo>
                  <a:lnTo>
                    <a:pt x="961992" y="3137395"/>
                  </a:lnTo>
                  <a:lnTo>
                    <a:pt x="996706" y="3108652"/>
                  </a:lnTo>
                  <a:lnTo>
                    <a:pt x="1030672" y="3079045"/>
                  </a:lnTo>
                  <a:lnTo>
                    <a:pt x="1063873" y="3048590"/>
                  </a:lnTo>
                  <a:lnTo>
                    <a:pt x="1096292" y="3017304"/>
                  </a:lnTo>
                  <a:lnTo>
                    <a:pt x="1127911" y="2985201"/>
                  </a:lnTo>
                  <a:lnTo>
                    <a:pt x="1158713" y="2952299"/>
                  </a:lnTo>
                  <a:lnTo>
                    <a:pt x="1188681" y="2918613"/>
                  </a:lnTo>
                  <a:lnTo>
                    <a:pt x="1217797" y="2884160"/>
                  </a:lnTo>
                  <a:lnTo>
                    <a:pt x="1246044" y="2848955"/>
                  </a:lnTo>
                  <a:lnTo>
                    <a:pt x="1273405" y="2813014"/>
                  </a:lnTo>
                  <a:lnTo>
                    <a:pt x="1299861" y="2776354"/>
                  </a:lnTo>
                  <a:lnTo>
                    <a:pt x="1325397" y="2738990"/>
                  </a:lnTo>
                  <a:lnTo>
                    <a:pt x="1349994" y="2700939"/>
                  </a:lnTo>
                  <a:lnTo>
                    <a:pt x="1373634" y="2662217"/>
                  </a:lnTo>
                  <a:lnTo>
                    <a:pt x="1396427" y="2622607"/>
                  </a:lnTo>
                  <a:lnTo>
                    <a:pt x="1417979" y="2582822"/>
                  </a:lnTo>
                  <a:lnTo>
                    <a:pt x="1438648" y="2542182"/>
                  </a:lnTo>
                  <a:lnTo>
                    <a:pt x="1458291" y="2500935"/>
                  </a:lnTo>
                  <a:lnTo>
                    <a:pt x="1476892" y="2459096"/>
                  </a:lnTo>
                  <a:lnTo>
                    <a:pt x="1494432" y="2416683"/>
                  </a:lnTo>
                  <a:lnTo>
                    <a:pt x="1510895" y="2373711"/>
                  </a:lnTo>
                  <a:lnTo>
                    <a:pt x="1526263" y="2330195"/>
                  </a:lnTo>
                  <a:lnTo>
                    <a:pt x="1540519" y="2286153"/>
                  </a:lnTo>
                  <a:lnTo>
                    <a:pt x="1553646" y="2241600"/>
                  </a:lnTo>
                  <a:lnTo>
                    <a:pt x="1565625" y="2196552"/>
                  </a:lnTo>
                  <a:lnTo>
                    <a:pt x="1576440" y="2151026"/>
                  </a:lnTo>
                  <a:lnTo>
                    <a:pt x="1586073" y="2105036"/>
                  </a:lnTo>
                  <a:lnTo>
                    <a:pt x="1594508" y="2058601"/>
                  </a:lnTo>
                  <a:lnTo>
                    <a:pt x="1601726" y="2011734"/>
                  </a:lnTo>
                  <a:lnTo>
                    <a:pt x="1607710" y="1964453"/>
                  </a:lnTo>
                  <a:lnTo>
                    <a:pt x="1612443" y="1916774"/>
                  </a:lnTo>
                  <a:lnTo>
                    <a:pt x="1615907" y="1868712"/>
                  </a:lnTo>
                  <a:lnTo>
                    <a:pt x="1618086" y="1820283"/>
                  </a:lnTo>
                  <a:lnTo>
                    <a:pt x="1619115" y="1771870"/>
                  </a:lnTo>
                  <a:lnTo>
                    <a:pt x="1618839" y="1723731"/>
                  </a:lnTo>
                  <a:lnTo>
                    <a:pt x="1617272" y="1675884"/>
                  </a:lnTo>
                  <a:lnTo>
                    <a:pt x="1614432" y="1628345"/>
                  </a:lnTo>
                  <a:lnTo>
                    <a:pt x="1610333" y="1581133"/>
                  </a:lnTo>
                  <a:lnTo>
                    <a:pt x="1604993" y="1534265"/>
                  </a:lnTo>
                  <a:lnTo>
                    <a:pt x="1598427" y="1487758"/>
                  </a:lnTo>
                  <a:lnTo>
                    <a:pt x="1590653" y="1441630"/>
                  </a:lnTo>
                  <a:lnTo>
                    <a:pt x="1581685" y="1395898"/>
                  </a:lnTo>
                  <a:lnTo>
                    <a:pt x="1571540" y="1350578"/>
                  </a:lnTo>
                  <a:lnTo>
                    <a:pt x="1560235" y="1305689"/>
                  </a:lnTo>
                  <a:lnTo>
                    <a:pt x="1547785" y="1261249"/>
                  </a:lnTo>
                  <a:lnTo>
                    <a:pt x="1534207" y="1217273"/>
                  </a:lnTo>
                  <a:lnTo>
                    <a:pt x="1519517" y="1173780"/>
                  </a:lnTo>
                  <a:lnTo>
                    <a:pt x="1503731" y="1130787"/>
                  </a:lnTo>
                  <a:lnTo>
                    <a:pt x="1486866" y="1088312"/>
                  </a:lnTo>
                  <a:lnTo>
                    <a:pt x="1468936" y="1046371"/>
                  </a:lnTo>
                  <a:lnTo>
                    <a:pt x="1449960" y="1004982"/>
                  </a:lnTo>
                  <a:lnTo>
                    <a:pt x="1429952" y="964163"/>
                  </a:lnTo>
                  <a:lnTo>
                    <a:pt x="1408930" y="923931"/>
                  </a:lnTo>
                  <a:lnTo>
                    <a:pt x="1386908" y="884303"/>
                  </a:lnTo>
                  <a:lnTo>
                    <a:pt x="1363904" y="845296"/>
                  </a:lnTo>
                  <a:lnTo>
                    <a:pt x="1339934" y="806928"/>
                  </a:lnTo>
                  <a:lnTo>
                    <a:pt x="1315013" y="769216"/>
                  </a:lnTo>
                  <a:lnTo>
                    <a:pt x="1289159" y="732178"/>
                  </a:lnTo>
                  <a:lnTo>
                    <a:pt x="1262387" y="695831"/>
                  </a:lnTo>
                  <a:lnTo>
                    <a:pt x="1234713" y="660192"/>
                  </a:lnTo>
                  <a:lnTo>
                    <a:pt x="1206153" y="625279"/>
                  </a:lnTo>
                  <a:lnTo>
                    <a:pt x="1176725" y="591109"/>
                  </a:lnTo>
                  <a:lnTo>
                    <a:pt x="1146443" y="557700"/>
                  </a:lnTo>
                  <a:lnTo>
                    <a:pt x="1115325" y="525068"/>
                  </a:lnTo>
                  <a:lnTo>
                    <a:pt x="1083386" y="493231"/>
                  </a:lnTo>
                  <a:lnTo>
                    <a:pt x="1050642" y="462207"/>
                  </a:lnTo>
                  <a:lnTo>
                    <a:pt x="1017110" y="432012"/>
                  </a:lnTo>
                  <a:lnTo>
                    <a:pt x="982806" y="402665"/>
                  </a:lnTo>
                  <a:lnTo>
                    <a:pt x="947746" y="374182"/>
                  </a:lnTo>
                  <a:lnTo>
                    <a:pt x="911947" y="346581"/>
                  </a:lnTo>
                  <a:lnTo>
                    <a:pt x="875423" y="319880"/>
                  </a:lnTo>
                  <a:lnTo>
                    <a:pt x="838193" y="294095"/>
                  </a:lnTo>
                  <a:lnTo>
                    <a:pt x="800271" y="269244"/>
                  </a:lnTo>
                  <a:lnTo>
                    <a:pt x="761675" y="245344"/>
                  </a:lnTo>
                  <a:lnTo>
                    <a:pt x="722419" y="222413"/>
                  </a:lnTo>
                  <a:lnTo>
                    <a:pt x="682521" y="200468"/>
                  </a:lnTo>
                  <a:lnTo>
                    <a:pt x="641997" y="179527"/>
                  </a:lnTo>
                  <a:lnTo>
                    <a:pt x="600863" y="159606"/>
                  </a:lnTo>
                  <a:lnTo>
                    <a:pt x="559134" y="140723"/>
                  </a:lnTo>
                  <a:lnTo>
                    <a:pt x="516828" y="122896"/>
                  </a:lnTo>
                  <a:lnTo>
                    <a:pt x="473960" y="106142"/>
                  </a:lnTo>
                  <a:lnTo>
                    <a:pt x="430547" y="90478"/>
                  </a:lnTo>
                  <a:lnTo>
                    <a:pt x="386604" y="75921"/>
                  </a:lnTo>
                  <a:lnTo>
                    <a:pt x="342148" y="62490"/>
                  </a:lnTo>
                  <a:lnTo>
                    <a:pt x="297196" y="50200"/>
                  </a:lnTo>
                  <a:lnTo>
                    <a:pt x="251763" y="39071"/>
                  </a:lnTo>
                  <a:lnTo>
                    <a:pt x="205865" y="29118"/>
                  </a:lnTo>
                  <a:lnTo>
                    <a:pt x="159519" y="20360"/>
                  </a:lnTo>
                  <a:lnTo>
                    <a:pt x="112741" y="12813"/>
                  </a:lnTo>
                  <a:lnTo>
                    <a:pt x="65547" y="6495"/>
                  </a:lnTo>
                  <a:lnTo>
                    <a:pt x="17953" y="1424"/>
                  </a:lnTo>
                  <a:lnTo>
                    <a:pt x="0" y="0"/>
                  </a:lnTo>
                  <a:close/>
                </a:path>
              </a:pathLst>
            </a:custGeom>
            <a:solidFill>
              <a:srgbClr val="B1D0D7"/>
            </a:solidFill>
          </p:spPr>
          <p:txBody>
            <a:bodyPr wrap="square" lIns="0" tIns="0" rIns="0" bIns="0" rtlCol="0"/>
            <a:lstStyle/>
            <a:p>
              <a:endParaRPr/>
            </a:p>
          </p:txBody>
        </p:sp>
        <p:sp>
          <p:nvSpPr>
            <p:cNvPr id="10" name="object 10"/>
            <p:cNvSpPr/>
            <p:nvPr/>
          </p:nvSpPr>
          <p:spPr>
            <a:xfrm>
              <a:off x="2" y="1880427"/>
              <a:ext cx="1786255" cy="3925570"/>
            </a:xfrm>
            <a:custGeom>
              <a:avLst/>
              <a:gdLst/>
              <a:ahLst/>
              <a:cxnLst/>
              <a:rect l="l" t="t" r="r" b="b"/>
              <a:pathLst>
                <a:path w="1786255" h="3925570">
                  <a:moveTo>
                    <a:pt x="0" y="0"/>
                  </a:moveTo>
                  <a:lnTo>
                    <a:pt x="55556" y="5035"/>
                  </a:lnTo>
                  <a:lnTo>
                    <a:pt x="105742" y="11047"/>
                  </a:lnTo>
                  <a:lnTo>
                    <a:pt x="155521" y="18349"/>
                  </a:lnTo>
                  <a:lnTo>
                    <a:pt x="204875" y="26925"/>
                  </a:lnTo>
                  <a:lnTo>
                    <a:pt x="253788" y="36757"/>
                  </a:lnTo>
                  <a:lnTo>
                    <a:pt x="302244" y="47829"/>
                  </a:lnTo>
                  <a:lnTo>
                    <a:pt x="350227" y="60125"/>
                  </a:lnTo>
                  <a:lnTo>
                    <a:pt x="397719" y="73628"/>
                  </a:lnTo>
                  <a:lnTo>
                    <a:pt x="444706" y="88320"/>
                  </a:lnTo>
                  <a:lnTo>
                    <a:pt x="491170" y="104186"/>
                  </a:lnTo>
                  <a:lnTo>
                    <a:pt x="537096" y="121208"/>
                  </a:lnTo>
                  <a:lnTo>
                    <a:pt x="582466" y="139370"/>
                  </a:lnTo>
                  <a:lnTo>
                    <a:pt x="627265" y="158655"/>
                  </a:lnTo>
                  <a:lnTo>
                    <a:pt x="671475" y="179047"/>
                  </a:lnTo>
                  <a:lnTo>
                    <a:pt x="715082" y="200528"/>
                  </a:lnTo>
                  <a:lnTo>
                    <a:pt x="758068" y="223082"/>
                  </a:lnTo>
                  <a:lnTo>
                    <a:pt x="800417" y="246693"/>
                  </a:lnTo>
                  <a:lnTo>
                    <a:pt x="842113" y="271343"/>
                  </a:lnTo>
                  <a:lnTo>
                    <a:pt x="883139" y="297015"/>
                  </a:lnTo>
                  <a:lnTo>
                    <a:pt x="923479" y="323695"/>
                  </a:lnTo>
                  <a:lnTo>
                    <a:pt x="963117" y="351363"/>
                  </a:lnTo>
                  <a:lnTo>
                    <a:pt x="1002037" y="380004"/>
                  </a:lnTo>
                  <a:lnTo>
                    <a:pt x="1040221" y="409602"/>
                  </a:lnTo>
                  <a:lnTo>
                    <a:pt x="1077654" y="440138"/>
                  </a:lnTo>
                  <a:lnTo>
                    <a:pt x="1114319" y="471597"/>
                  </a:lnTo>
                  <a:lnTo>
                    <a:pt x="1150201" y="503963"/>
                  </a:lnTo>
                  <a:lnTo>
                    <a:pt x="1185282" y="537217"/>
                  </a:lnTo>
                  <a:lnTo>
                    <a:pt x="1219546" y="571344"/>
                  </a:lnTo>
                  <a:lnTo>
                    <a:pt x="1253145" y="606309"/>
                  </a:lnTo>
                  <a:lnTo>
                    <a:pt x="1285883" y="642093"/>
                  </a:lnTo>
                  <a:lnTo>
                    <a:pt x="1317744" y="678678"/>
                  </a:lnTo>
                  <a:lnTo>
                    <a:pt x="1348712" y="716049"/>
                  </a:lnTo>
                  <a:lnTo>
                    <a:pt x="1378771" y="754190"/>
                  </a:lnTo>
                  <a:lnTo>
                    <a:pt x="1407903" y="793084"/>
                  </a:lnTo>
                  <a:lnTo>
                    <a:pt x="1436094" y="832716"/>
                  </a:lnTo>
                  <a:lnTo>
                    <a:pt x="1463325" y="873070"/>
                  </a:lnTo>
                  <a:lnTo>
                    <a:pt x="1489582" y="914129"/>
                  </a:lnTo>
                  <a:lnTo>
                    <a:pt x="1514847" y="955878"/>
                  </a:lnTo>
                  <a:lnTo>
                    <a:pt x="1539105" y="998301"/>
                  </a:lnTo>
                  <a:lnTo>
                    <a:pt x="1562338" y="1041381"/>
                  </a:lnTo>
                  <a:lnTo>
                    <a:pt x="1584532" y="1085103"/>
                  </a:lnTo>
                  <a:lnTo>
                    <a:pt x="1605668" y="1129451"/>
                  </a:lnTo>
                  <a:lnTo>
                    <a:pt x="1625771" y="1174501"/>
                  </a:lnTo>
                  <a:lnTo>
                    <a:pt x="1644706" y="1219959"/>
                  </a:lnTo>
                  <a:lnTo>
                    <a:pt x="1662575" y="1266087"/>
                  </a:lnTo>
                  <a:lnTo>
                    <a:pt x="1679321" y="1312777"/>
                  </a:lnTo>
                  <a:lnTo>
                    <a:pt x="1694929" y="1360013"/>
                  </a:lnTo>
                  <a:lnTo>
                    <a:pt x="1709383" y="1407778"/>
                  </a:lnTo>
                  <a:lnTo>
                    <a:pt x="1722665" y="1456057"/>
                  </a:lnTo>
                  <a:lnTo>
                    <a:pt x="1734760" y="1504833"/>
                  </a:lnTo>
                  <a:lnTo>
                    <a:pt x="1745651" y="1554090"/>
                  </a:lnTo>
                  <a:lnTo>
                    <a:pt x="1755322" y="1603814"/>
                  </a:lnTo>
                  <a:lnTo>
                    <a:pt x="1763757" y="1653986"/>
                  </a:lnTo>
                  <a:lnTo>
                    <a:pt x="1770939" y="1704593"/>
                  </a:lnTo>
                  <a:lnTo>
                    <a:pt x="1776851" y="1755616"/>
                  </a:lnTo>
                  <a:lnTo>
                    <a:pt x="1781478" y="1807042"/>
                  </a:lnTo>
                  <a:lnTo>
                    <a:pt x="1784804" y="1858852"/>
                  </a:lnTo>
                  <a:lnTo>
                    <a:pt x="1785744" y="2043594"/>
                  </a:lnTo>
                  <a:lnTo>
                    <a:pt x="1784788" y="2068213"/>
                  </a:lnTo>
                  <a:lnTo>
                    <a:pt x="1781447" y="2120003"/>
                  </a:lnTo>
                  <a:lnTo>
                    <a:pt x="1776801" y="2171414"/>
                  </a:lnTo>
                  <a:lnTo>
                    <a:pt x="1770939" y="2221914"/>
                  </a:lnTo>
                  <a:lnTo>
                    <a:pt x="1763757" y="2272451"/>
                  </a:lnTo>
                  <a:lnTo>
                    <a:pt x="1755322" y="2322570"/>
                  </a:lnTo>
                  <a:lnTo>
                    <a:pt x="1745651" y="2372255"/>
                  </a:lnTo>
                  <a:lnTo>
                    <a:pt x="1734760" y="2421488"/>
                  </a:lnTo>
                  <a:lnTo>
                    <a:pt x="1722665" y="2470252"/>
                  </a:lnTo>
                  <a:lnTo>
                    <a:pt x="1709383" y="2518531"/>
                  </a:lnTo>
                  <a:lnTo>
                    <a:pt x="1694930" y="2566306"/>
                  </a:lnTo>
                  <a:lnTo>
                    <a:pt x="1679321" y="2613562"/>
                  </a:lnTo>
                  <a:lnTo>
                    <a:pt x="1662467" y="2660561"/>
                  </a:lnTo>
                  <a:lnTo>
                    <a:pt x="1644653" y="2706574"/>
                  </a:lnTo>
                  <a:lnTo>
                    <a:pt x="1625732" y="2752039"/>
                  </a:lnTo>
                  <a:lnTo>
                    <a:pt x="1605668" y="2797044"/>
                  </a:lnTo>
                  <a:lnTo>
                    <a:pt x="1584532" y="2841444"/>
                  </a:lnTo>
                  <a:lnTo>
                    <a:pt x="1562338" y="2885221"/>
                  </a:lnTo>
                  <a:lnTo>
                    <a:pt x="1539105" y="2928359"/>
                  </a:lnTo>
                  <a:lnTo>
                    <a:pt x="1514847" y="2970841"/>
                  </a:lnTo>
                  <a:lnTo>
                    <a:pt x="1489582" y="3012649"/>
                  </a:lnTo>
                  <a:lnTo>
                    <a:pt x="1463325" y="3053766"/>
                  </a:lnTo>
                  <a:lnTo>
                    <a:pt x="1436094" y="3094175"/>
                  </a:lnTo>
                  <a:lnTo>
                    <a:pt x="1407903" y="3133860"/>
                  </a:lnTo>
                  <a:lnTo>
                    <a:pt x="1378771" y="3172802"/>
                  </a:lnTo>
                  <a:lnTo>
                    <a:pt x="1348713" y="3210986"/>
                  </a:lnTo>
                  <a:lnTo>
                    <a:pt x="1317744" y="3248393"/>
                  </a:lnTo>
                  <a:lnTo>
                    <a:pt x="1285883" y="3285008"/>
                  </a:lnTo>
                  <a:lnTo>
                    <a:pt x="1253145" y="3320812"/>
                  </a:lnTo>
                  <a:lnTo>
                    <a:pt x="1219546" y="3355789"/>
                  </a:lnTo>
                  <a:lnTo>
                    <a:pt x="1185282" y="3389744"/>
                  </a:lnTo>
                  <a:lnTo>
                    <a:pt x="1150201" y="3422839"/>
                  </a:lnTo>
                  <a:lnTo>
                    <a:pt x="1114320" y="3455054"/>
                  </a:lnTo>
                  <a:lnTo>
                    <a:pt x="1077654" y="3486374"/>
                  </a:lnTo>
                  <a:lnTo>
                    <a:pt x="1040221" y="3516781"/>
                  </a:lnTo>
                  <a:lnTo>
                    <a:pt x="1002037" y="3546259"/>
                  </a:lnTo>
                  <a:lnTo>
                    <a:pt x="963118" y="3574789"/>
                  </a:lnTo>
                  <a:lnTo>
                    <a:pt x="923480" y="3602356"/>
                  </a:lnTo>
                  <a:lnTo>
                    <a:pt x="883139" y="3628941"/>
                  </a:lnTo>
                  <a:lnTo>
                    <a:pt x="842113" y="3654529"/>
                  </a:lnTo>
                  <a:lnTo>
                    <a:pt x="800417" y="3679101"/>
                  </a:lnTo>
                  <a:lnTo>
                    <a:pt x="758068" y="3702641"/>
                  </a:lnTo>
                  <a:lnTo>
                    <a:pt x="715082" y="3725132"/>
                  </a:lnTo>
                  <a:lnTo>
                    <a:pt x="671476" y="3746556"/>
                  </a:lnTo>
                  <a:lnTo>
                    <a:pt x="627265" y="3766897"/>
                  </a:lnTo>
                  <a:lnTo>
                    <a:pt x="582466" y="3786137"/>
                  </a:lnTo>
                  <a:lnTo>
                    <a:pt x="537096" y="3804260"/>
                  </a:lnTo>
                  <a:lnTo>
                    <a:pt x="491171" y="3821248"/>
                  </a:lnTo>
                  <a:lnTo>
                    <a:pt x="444706" y="3837084"/>
                  </a:lnTo>
                  <a:lnTo>
                    <a:pt x="397720" y="3851752"/>
                  </a:lnTo>
                  <a:lnTo>
                    <a:pt x="350227" y="3865234"/>
                  </a:lnTo>
                  <a:lnTo>
                    <a:pt x="302244" y="3877512"/>
                  </a:lnTo>
                  <a:lnTo>
                    <a:pt x="253788" y="3888571"/>
                  </a:lnTo>
                  <a:lnTo>
                    <a:pt x="204875" y="3898393"/>
                  </a:lnTo>
                  <a:lnTo>
                    <a:pt x="155521" y="3906960"/>
                  </a:lnTo>
                  <a:lnTo>
                    <a:pt x="105742" y="3914256"/>
                  </a:lnTo>
                  <a:lnTo>
                    <a:pt x="55556" y="3920264"/>
                  </a:lnTo>
                  <a:lnTo>
                    <a:pt x="4978" y="3924967"/>
                  </a:lnTo>
                  <a:lnTo>
                    <a:pt x="0" y="3925297"/>
                  </a:lnTo>
                  <a:lnTo>
                    <a:pt x="0" y="3867373"/>
                  </a:lnTo>
                  <a:lnTo>
                    <a:pt x="5252" y="3867011"/>
                  </a:lnTo>
                  <a:lnTo>
                    <a:pt x="55896" y="3862120"/>
                  </a:lnTo>
                  <a:lnTo>
                    <a:pt x="106134" y="3855873"/>
                  </a:lnTo>
                  <a:lnTo>
                    <a:pt x="155949" y="3848290"/>
                  </a:lnTo>
                  <a:lnTo>
                    <a:pt x="205324" y="3839389"/>
                  </a:lnTo>
                  <a:lnTo>
                    <a:pt x="254241" y="3829189"/>
                  </a:lnTo>
                  <a:lnTo>
                    <a:pt x="302684" y="3817709"/>
                  </a:lnTo>
                  <a:lnTo>
                    <a:pt x="350635" y="3804967"/>
                  </a:lnTo>
                  <a:lnTo>
                    <a:pt x="398076" y="3790983"/>
                  </a:lnTo>
                  <a:lnTo>
                    <a:pt x="444992" y="3775776"/>
                  </a:lnTo>
                  <a:lnTo>
                    <a:pt x="491364" y="3759364"/>
                  </a:lnTo>
                  <a:lnTo>
                    <a:pt x="537175" y="3741766"/>
                  </a:lnTo>
                  <a:lnTo>
                    <a:pt x="582409" y="3723001"/>
                  </a:lnTo>
                  <a:lnTo>
                    <a:pt x="627047" y="3703087"/>
                  </a:lnTo>
                  <a:lnTo>
                    <a:pt x="671073" y="3682045"/>
                  </a:lnTo>
                  <a:lnTo>
                    <a:pt x="714470" y="3659891"/>
                  </a:lnTo>
                  <a:lnTo>
                    <a:pt x="757220" y="3636646"/>
                  </a:lnTo>
                  <a:lnTo>
                    <a:pt x="799307" y="3612328"/>
                  </a:lnTo>
                  <a:lnTo>
                    <a:pt x="840712" y="3586956"/>
                  </a:lnTo>
                  <a:lnTo>
                    <a:pt x="881419" y="3560548"/>
                  </a:lnTo>
                  <a:lnTo>
                    <a:pt x="921411" y="3533124"/>
                  </a:lnTo>
                  <a:lnTo>
                    <a:pt x="960670" y="3504703"/>
                  </a:lnTo>
                  <a:lnTo>
                    <a:pt x="999180" y="3475303"/>
                  </a:lnTo>
                  <a:lnTo>
                    <a:pt x="1036922" y="3444942"/>
                  </a:lnTo>
                  <a:lnTo>
                    <a:pt x="1073880" y="3413641"/>
                  </a:lnTo>
                  <a:lnTo>
                    <a:pt x="1110037" y="3381417"/>
                  </a:lnTo>
                  <a:lnTo>
                    <a:pt x="1145375" y="3348290"/>
                  </a:lnTo>
                  <a:lnTo>
                    <a:pt x="1179878" y="3314279"/>
                  </a:lnTo>
                  <a:lnTo>
                    <a:pt x="1213344" y="3279223"/>
                  </a:lnTo>
                  <a:lnTo>
                    <a:pt x="1245939" y="3243307"/>
                  </a:lnTo>
                  <a:lnTo>
                    <a:pt x="1277643" y="3206551"/>
                  </a:lnTo>
                  <a:lnTo>
                    <a:pt x="1308439" y="3168971"/>
                  </a:lnTo>
                  <a:lnTo>
                    <a:pt x="1338307" y="3130588"/>
                  </a:lnTo>
                  <a:lnTo>
                    <a:pt x="1367230" y="3091418"/>
                  </a:lnTo>
                  <a:lnTo>
                    <a:pt x="1395189" y="3051481"/>
                  </a:lnTo>
                  <a:lnTo>
                    <a:pt x="1422165" y="3010795"/>
                  </a:lnTo>
                  <a:lnTo>
                    <a:pt x="1448141" y="2969379"/>
                  </a:lnTo>
                  <a:lnTo>
                    <a:pt x="1473097" y="2927251"/>
                  </a:lnTo>
                  <a:lnTo>
                    <a:pt x="1497016" y="2884429"/>
                  </a:lnTo>
                  <a:lnTo>
                    <a:pt x="1519878" y="2840931"/>
                  </a:lnTo>
                  <a:lnTo>
                    <a:pt x="1541666" y="2796778"/>
                  </a:lnTo>
                  <a:lnTo>
                    <a:pt x="1562361" y="2751986"/>
                  </a:lnTo>
                  <a:lnTo>
                    <a:pt x="1581996" y="2706445"/>
                  </a:lnTo>
                  <a:lnTo>
                    <a:pt x="1600501" y="2660281"/>
                  </a:lnTo>
                  <a:lnTo>
                    <a:pt x="1617703" y="2613964"/>
                  </a:lnTo>
                  <a:lnTo>
                    <a:pt x="1633841" y="2566804"/>
                  </a:lnTo>
                  <a:lnTo>
                    <a:pt x="1648794" y="2519097"/>
                  </a:lnTo>
                  <a:lnTo>
                    <a:pt x="1662544" y="2470863"/>
                  </a:lnTo>
                  <a:lnTo>
                    <a:pt x="1675071" y="2422120"/>
                  </a:lnTo>
                  <a:lnTo>
                    <a:pt x="1686359" y="2372886"/>
                  </a:lnTo>
                  <a:lnTo>
                    <a:pt x="1696387" y="2323180"/>
                  </a:lnTo>
                  <a:lnTo>
                    <a:pt x="1705138" y="2273021"/>
                  </a:lnTo>
                  <a:lnTo>
                    <a:pt x="1712593" y="2222425"/>
                  </a:lnTo>
                  <a:lnTo>
                    <a:pt x="1718775" y="2170977"/>
                  </a:lnTo>
                  <a:lnTo>
                    <a:pt x="1723566" y="2119657"/>
                  </a:lnTo>
                  <a:lnTo>
                    <a:pt x="1727010" y="2067970"/>
                  </a:lnTo>
                  <a:lnTo>
                    <a:pt x="1729088" y="2016061"/>
                  </a:lnTo>
                  <a:lnTo>
                    <a:pt x="1729788" y="1963566"/>
                  </a:lnTo>
                  <a:lnTo>
                    <a:pt x="1729088" y="1910901"/>
                  </a:lnTo>
                  <a:lnTo>
                    <a:pt x="1727000" y="1858601"/>
                  </a:lnTo>
                  <a:lnTo>
                    <a:pt x="1723543" y="1806685"/>
                  </a:lnTo>
                  <a:lnTo>
                    <a:pt x="1718734" y="1755170"/>
                  </a:lnTo>
                  <a:lnTo>
                    <a:pt x="1712593" y="1704073"/>
                  </a:lnTo>
                  <a:lnTo>
                    <a:pt x="1705138" y="1653410"/>
                  </a:lnTo>
                  <a:lnTo>
                    <a:pt x="1696387" y="1603200"/>
                  </a:lnTo>
                  <a:lnTo>
                    <a:pt x="1686359" y="1553459"/>
                  </a:lnTo>
                  <a:lnTo>
                    <a:pt x="1675071" y="1504205"/>
                  </a:lnTo>
                  <a:lnTo>
                    <a:pt x="1662544" y="1455455"/>
                  </a:lnTo>
                  <a:lnTo>
                    <a:pt x="1648794" y="1407226"/>
                  </a:lnTo>
                  <a:lnTo>
                    <a:pt x="1633841" y="1359536"/>
                  </a:lnTo>
                  <a:lnTo>
                    <a:pt x="1617702" y="1312401"/>
                  </a:lnTo>
                  <a:lnTo>
                    <a:pt x="1600397" y="1265838"/>
                  </a:lnTo>
                  <a:lnTo>
                    <a:pt x="1581944" y="1219866"/>
                  </a:lnTo>
                  <a:lnTo>
                    <a:pt x="1562318" y="1174408"/>
                  </a:lnTo>
                  <a:lnTo>
                    <a:pt x="1541666" y="1129761"/>
                  </a:lnTo>
                  <a:lnTo>
                    <a:pt x="1519878" y="1085662"/>
                  </a:lnTo>
                  <a:lnTo>
                    <a:pt x="1497016" y="1042222"/>
                  </a:lnTo>
                  <a:lnTo>
                    <a:pt x="1473097" y="999458"/>
                  </a:lnTo>
                  <a:lnTo>
                    <a:pt x="1448141" y="957387"/>
                  </a:lnTo>
                  <a:lnTo>
                    <a:pt x="1422165" y="916027"/>
                  </a:lnTo>
                  <a:lnTo>
                    <a:pt x="1395189" y="875395"/>
                  </a:lnTo>
                  <a:lnTo>
                    <a:pt x="1367230" y="835508"/>
                  </a:lnTo>
                  <a:lnTo>
                    <a:pt x="1338307" y="796383"/>
                  </a:lnTo>
                  <a:lnTo>
                    <a:pt x="1308439" y="758037"/>
                  </a:lnTo>
                  <a:lnTo>
                    <a:pt x="1277643" y="720488"/>
                  </a:lnTo>
                  <a:lnTo>
                    <a:pt x="1245939" y="683753"/>
                  </a:lnTo>
                  <a:lnTo>
                    <a:pt x="1213344" y="647849"/>
                  </a:lnTo>
                  <a:lnTo>
                    <a:pt x="1179878" y="612793"/>
                  </a:lnTo>
                  <a:lnTo>
                    <a:pt x="1145375" y="578615"/>
                  </a:lnTo>
                  <a:lnTo>
                    <a:pt x="1110037" y="545344"/>
                  </a:lnTo>
                  <a:lnTo>
                    <a:pt x="1073880" y="512998"/>
                  </a:lnTo>
                  <a:lnTo>
                    <a:pt x="1036922" y="481595"/>
                  </a:lnTo>
                  <a:lnTo>
                    <a:pt x="999179" y="451153"/>
                  </a:lnTo>
                  <a:lnTo>
                    <a:pt x="960670" y="421688"/>
                  </a:lnTo>
                  <a:lnTo>
                    <a:pt x="921411" y="393219"/>
                  </a:lnTo>
                  <a:lnTo>
                    <a:pt x="881419" y="365763"/>
                  </a:lnTo>
                  <a:lnTo>
                    <a:pt x="840712" y="339339"/>
                  </a:lnTo>
                  <a:lnTo>
                    <a:pt x="799307" y="313962"/>
                  </a:lnTo>
                  <a:lnTo>
                    <a:pt x="757220" y="289652"/>
                  </a:lnTo>
                  <a:lnTo>
                    <a:pt x="714470" y="266425"/>
                  </a:lnTo>
                  <a:lnTo>
                    <a:pt x="671073" y="244300"/>
                  </a:lnTo>
                  <a:lnTo>
                    <a:pt x="627047" y="223293"/>
                  </a:lnTo>
                  <a:lnTo>
                    <a:pt x="582409" y="203423"/>
                  </a:lnTo>
                  <a:lnTo>
                    <a:pt x="537175" y="184708"/>
                  </a:lnTo>
                  <a:lnTo>
                    <a:pt x="491364" y="167164"/>
                  </a:lnTo>
                  <a:lnTo>
                    <a:pt x="444992" y="150809"/>
                  </a:lnTo>
                  <a:lnTo>
                    <a:pt x="398076" y="135662"/>
                  </a:lnTo>
                  <a:lnTo>
                    <a:pt x="350634" y="121740"/>
                  </a:lnTo>
                  <a:lnTo>
                    <a:pt x="302684" y="109059"/>
                  </a:lnTo>
                  <a:lnTo>
                    <a:pt x="254241" y="97639"/>
                  </a:lnTo>
                  <a:lnTo>
                    <a:pt x="205324" y="87496"/>
                  </a:lnTo>
                  <a:lnTo>
                    <a:pt x="155949" y="78649"/>
                  </a:lnTo>
                  <a:lnTo>
                    <a:pt x="106134" y="71114"/>
                  </a:lnTo>
                  <a:lnTo>
                    <a:pt x="55895" y="64910"/>
                  </a:lnTo>
                  <a:lnTo>
                    <a:pt x="5251" y="60053"/>
                  </a:lnTo>
                  <a:lnTo>
                    <a:pt x="0" y="59694"/>
                  </a:lnTo>
                  <a:lnTo>
                    <a:pt x="0" y="0"/>
                  </a:lnTo>
                  <a:close/>
                </a:path>
              </a:pathLst>
            </a:custGeom>
            <a:solidFill>
              <a:srgbClr val="9FBB2D"/>
            </a:solidFill>
          </p:spPr>
          <p:txBody>
            <a:bodyPr wrap="square" lIns="0" tIns="0" rIns="0" bIns="0" rtlCol="0"/>
            <a:lstStyle/>
            <a:p>
              <a:endParaRPr/>
            </a:p>
          </p:txBody>
        </p:sp>
      </p:grpSp>
      <p:sp>
        <p:nvSpPr>
          <p:cNvPr id="11" name="object 11"/>
          <p:cNvSpPr txBox="1"/>
          <p:nvPr/>
        </p:nvSpPr>
        <p:spPr>
          <a:xfrm>
            <a:off x="2233101" y="2343631"/>
            <a:ext cx="8639430" cy="2770630"/>
          </a:xfrm>
          <a:prstGeom prst="rect">
            <a:avLst/>
          </a:prstGeom>
        </p:spPr>
        <p:txBody>
          <a:bodyPr vert="horz" wrap="square" lIns="0" tIns="13335" rIns="0" bIns="0" rtlCol="0">
            <a:spAutoFit/>
          </a:bodyPr>
          <a:lstStyle/>
          <a:p>
            <a:pPr marL="12700">
              <a:lnSpc>
                <a:spcPts val="2400"/>
              </a:lnSpc>
              <a:spcBef>
                <a:spcPts val="105"/>
              </a:spcBef>
            </a:pPr>
            <a:r>
              <a:rPr lang="hr-HR" sz="2000" b="1" i="1">
                <a:solidFill>
                  <a:srgbClr val="2D75B6"/>
                </a:solidFill>
                <a:latin typeface="Arial"/>
                <a:cs typeface="Arial"/>
              </a:rPr>
              <a:t>EX ANTE </a:t>
            </a:r>
            <a:r>
              <a:rPr lang="hr-HR" sz="2000" b="1">
                <a:solidFill>
                  <a:srgbClr val="2D75B6"/>
                </a:solidFill>
                <a:latin typeface="Arial"/>
                <a:cs typeface="Arial"/>
              </a:rPr>
              <a:t>EVALUATION</a:t>
            </a:r>
            <a:endParaRPr lang="hr-HR" sz="2000" b="1">
              <a:latin typeface="Arial"/>
              <a:cs typeface="Arial"/>
            </a:endParaRPr>
          </a:p>
          <a:p>
            <a:pPr marL="12700">
              <a:lnSpc>
                <a:spcPts val="2400"/>
              </a:lnSpc>
              <a:spcBef>
                <a:spcPts val="105"/>
              </a:spcBef>
            </a:pPr>
            <a:r>
              <a:rPr sz="2200" spc="-95">
                <a:solidFill>
                  <a:srgbClr val="44536A"/>
                </a:solidFill>
                <a:latin typeface="Symbol"/>
                <a:cs typeface="Symbol"/>
              </a:rPr>
              <a:t></a:t>
            </a:r>
            <a:r>
              <a:rPr lang="hr-HR" sz="2200" i="1" spc="-95">
                <a:solidFill>
                  <a:srgbClr val="44536A"/>
                </a:solidFill>
                <a:latin typeface="Arial"/>
                <a:cs typeface="Arial"/>
              </a:rPr>
              <a:t>In </a:t>
            </a:r>
            <a:r>
              <a:rPr lang="hr-HR" sz="2200" i="1" spc="-95" err="1">
                <a:solidFill>
                  <a:srgbClr val="44536A"/>
                </a:solidFill>
                <a:latin typeface="Arial"/>
                <a:cs typeface="Arial"/>
              </a:rPr>
              <a:t>progress</a:t>
            </a:r>
            <a:endParaRPr lang="hr-HR" sz="2200" i="1" spc="-95">
              <a:solidFill>
                <a:srgbClr val="44536A"/>
              </a:solidFill>
              <a:latin typeface="Arial"/>
              <a:cs typeface="Arial"/>
            </a:endParaRPr>
          </a:p>
          <a:p>
            <a:pPr marL="469900">
              <a:lnSpc>
                <a:spcPts val="2640"/>
              </a:lnSpc>
            </a:pPr>
            <a:endParaRPr sz="3750">
              <a:latin typeface="Arial"/>
              <a:cs typeface="Arial"/>
            </a:endParaRPr>
          </a:p>
          <a:p>
            <a:pPr marL="12700">
              <a:lnSpc>
                <a:spcPts val="2395"/>
              </a:lnSpc>
            </a:pPr>
            <a:r>
              <a:rPr sz="2000" b="1">
                <a:solidFill>
                  <a:srgbClr val="008000"/>
                </a:solidFill>
                <a:latin typeface="Arial"/>
                <a:cs typeface="Arial"/>
              </a:rPr>
              <a:t>STRATE</a:t>
            </a:r>
            <a:r>
              <a:rPr lang="hr-HR" sz="2000" b="1">
                <a:solidFill>
                  <a:srgbClr val="008000"/>
                </a:solidFill>
                <a:latin typeface="Arial"/>
                <a:cs typeface="Arial"/>
              </a:rPr>
              <a:t>GIC EVALUATION</a:t>
            </a:r>
            <a:r>
              <a:rPr sz="2000" b="1">
                <a:solidFill>
                  <a:srgbClr val="008000"/>
                </a:solidFill>
                <a:latin typeface="Arial"/>
                <a:cs typeface="Arial"/>
              </a:rPr>
              <a:t> </a:t>
            </a:r>
            <a:r>
              <a:rPr lang="hr-HR" sz="2000" b="1">
                <a:solidFill>
                  <a:srgbClr val="008000"/>
                </a:solidFill>
                <a:latin typeface="Arial"/>
                <a:cs typeface="Arial"/>
              </a:rPr>
              <a:t>OF ENVIRONMENTAL IMPACT ASSESMENT </a:t>
            </a:r>
          </a:p>
          <a:p>
            <a:pPr marL="12700">
              <a:lnSpc>
                <a:spcPts val="2395"/>
              </a:lnSpc>
            </a:pPr>
            <a:r>
              <a:rPr sz="2200" spc="-5">
                <a:solidFill>
                  <a:srgbClr val="44536A"/>
                </a:solidFill>
                <a:latin typeface="Symbol"/>
                <a:cs typeface="Symbol"/>
              </a:rPr>
              <a:t></a:t>
            </a:r>
            <a:r>
              <a:rPr sz="2200" spc="-20">
                <a:solidFill>
                  <a:srgbClr val="44536A"/>
                </a:solidFill>
                <a:latin typeface="Times New Roman"/>
                <a:cs typeface="Times New Roman"/>
              </a:rPr>
              <a:t> </a:t>
            </a:r>
            <a:r>
              <a:rPr lang="hr-HR" sz="2200" i="1" spc="-265">
                <a:solidFill>
                  <a:srgbClr val="44536A"/>
                </a:solidFill>
                <a:latin typeface="Arial"/>
                <a:cs typeface="Arial"/>
              </a:rPr>
              <a:t>In </a:t>
            </a:r>
            <a:r>
              <a:rPr lang="hr-HR" sz="2200" i="1" spc="-265" err="1">
                <a:solidFill>
                  <a:srgbClr val="44536A"/>
                </a:solidFill>
                <a:latin typeface="Arial"/>
                <a:cs typeface="Arial"/>
              </a:rPr>
              <a:t>progress</a:t>
            </a:r>
            <a:endParaRPr sz="2200">
              <a:latin typeface="Arial"/>
              <a:cs typeface="Arial"/>
            </a:endParaRPr>
          </a:p>
          <a:p>
            <a:pPr marL="33655">
              <a:lnSpc>
                <a:spcPts val="2395"/>
              </a:lnSpc>
              <a:spcBef>
                <a:spcPts val="2170"/>
              </a:spcBef>
            </a:pPr>
            <a:r>
              <a:rPr lang="hr-HR" sz="2000" b="1">
                <a:solidFill>
                  <a:srgbClr val="BE9000"/>
                </a:solidFill>
                <a:latin typeface="Arial"/>
                <a:cs typeface="Arial"/>
              </a:rPr>
              <a:t>OFFICIAL ADOPTION PROCEDURE</a:t>
            </a:r>
            <a:endParaRPr lang="hr-HR" sz="2000" b="1">
              <a:latin typeface="Arial"/>
              <a:cs typeface="Arial"/>
            </a:endParaRPr>
          </a:p>
          <a:p>
            <a:pPr marL="33655">
              <a:lnSpc>
                <a:spcPts val="2395"/>
              </a:lnSpc>
              <a:spcBef>
                <a:spcPts val="2170"/>
              </a:spcBef>
            </a:pPr>
            <a:r>
              <a:rPr sz="2200" spc="-60">
                <a:solidFill>
                  <a:srgbClr val="44536A"/>
                </a:solidFill>
                <a:latin typeface="Symbol"/>
                <a:cs typeface="Symbol"/>
              </a:rPr>
              <a:t></a:t>
            </a:r>
            <a:r>
              <a:rPr lang="hr-HR" sz="2200" i="1" spc="-60" err="1">
                <a:solidFill>
                  <a:srgbClr val="44536A"/>
                </a:solidFill>
                <a:latin typeface="Arial"/>
                <a:cs typeface="Arial"/>
              </a:rPr>
              <a:t>During</a:t>
            </a:r>
            <a:r>
              <a:rPr lang="hr-HR" sz="2200" i="1" spc="-60">
                <a:solidFill>
                  <a:srgbClr val="44536A"/>
                </a:solidFill>
                <a:latin typeface="Arial"/>
                <a:cs typeface="Arial"/>
              </a:rPr>
              <a:t> 2024</a:t>
            </a:r>
            <a:endParaRPr sz="2200">
              <a:latin typeface="Arial"/>
              <a:cs typeface="Arial"/>
            </a:endParaRPr>
          </a:p>
        </p:txBody>
      </p:sp>
      <p:sp>
        <p:nvSpPr>
          <p:cNvPr id="12" name="object 12"/>
          <p:cNvSpPr txBox="1">
            <a:spLocks noGrp="1"/>
          </p:cNvSpPr>
          <p:nvPr>
            <p:ph type="title"/>
          </p:nvPr>
        </p:nvSpPr>
        <p:spPr>
          <a:xfrm>
            <a:off x="2333370" y="553973"/>
            <a:ext cx="2772030" cy="443070"/>
          </a:xfrm>
          <a:prstGeom prst="rect">
            <a:avLst/>
          </a:prstGeom>
        </p:spPr>
        <p:txBody>
          <a:bodyPr vert="horz" wrap="square" lIns="0" tIns="12065" rIns="0" bIns="0" rtlCol="0">
            <a:spAutoFit/>
          </a:bodyPr>
          <a:lstStyle/>
          <a:p>
            <a:pPr marL="12700">
              <a:lnSpc>
                <a:spcPct val="100000"/>
              </a:lnSpc>
              <a:spcBef>
                <a:spcPts val="95"/>
              </a:spcBef>
            </a:pPr>
            <a:r>
              <a:rPr lang="hr-HR"/>
              <a:t>NEXT STEPS</a:t>
            </a:r>
            <a: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553973"/>
            <a:ext cx="5179062" cy="443070"/>
          </a:xfrm>
          <a:prstGeom prst="rect">
            <a:avLst/>
          </a:prstGeom>
        </p:spPr>
        <p:txBody>
          <a:bodyPr vert="horz" wrap="square" lIns="0" tIns="12065" rIns="0" bIns="0" rtlCol="0">
            <a:spAutoFit/>
          </a:bodyPr>
          <a:lstStyle/>
          <a:p>
            <a:pPr marL="12700">
              <a:lnSpc>
                <a:spcPct val="100000"/>
              </a:lnSpc>
              <a:spcBef>
                <a:spcPts val="95"/>
              </a:spcBef>
            </a:pPr>
            <a:r>
              <a:rPr lang="hr-HR"/>
              <a:t>MORE INFO</a:t>
            </a:r>
            <a:endParaRPr/>
          </a:p>
        </p:txBody>
      </p:sp>
      <p:pic>
        <p:nvPicPr>
          <p:cNvPr id="3" name="object 3"/>
          <p:cNvPicPr/>
          <p:nvPr/>
        </p:nvPicPr>
        <p:blipFill>
          <a:blip r:embed="rId2" cstate="print"/>
          <a:stretch>
            <a:fillRect/>
          </a:stretch>
        </p:blipFill>
        <p:spPr>
          <a:xfrm>
            <a:off x="695076" y="527634"/>
            <a:ext cx="76332" cy="942682"/>
          </a:xfrm>
          <a:prstGeom prst="rect">
            <a:avLst/>
          </a:prstGeom>
        </p:spPr>
      </p:pic>
      <p:pic>
        <p:nvPicPr>
          <p:cNvPr id="4" name="object 4"/>
          <p:cNvPicPr/>
          <p:nvPr/>
        </p:nvPicPr>
        <p:blipFill>
          <a:blip r:embed="rId3" cstate="print"/>
          <a:stretch>
            <a:fillRect/>
          </a:stretch>
        </p:blipFill>
        <p:spPr>
          <a:xfrm>
            <a:off x="2219830" y="1277110"/>
            <a:ext cx="7806456" cy="54185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02692"/>
            <a:ext cx="12192000" cy="6038215"/>
            <a:chOff x="0" y="202692"/>
            <a:chExt cx="12192000" cy="6038215"/>
          </a:xfrm>
        </p:grpSpPr>
        <p:pic>
          <p:nvPicPr>
            <p:cNvPr id="3" name="object 3"/>
            <p:cNvPicPr/>
            <p:nvPr/>
          </p:nvPicPr>
          <p:blipFill>
            <a:blip r:embed="rId2" cstate="print"/>
            <a:stretch>
              <a:fillRect/>
            </a:stretch>
          </p:blipFill>
          <p:spPr>
            <a:xfrm>
              <a:off x="695076" y="527634"/>
              <a:ext cx="76332" cy="942682"/>
            </a:xfrm>
            <a:prstGeom prst="rect">
              <a:avLst/>
            </a:prstGeom>
          </p:spPr>
        </p:pic>
        <p:sp>
          <p:nvSpPr>
            <p:cNvPr id="4" name="object 4"/>
            <p:cNvSpPr/>
            <p:nvPr/>
          </p:nvSpPr>
          <p:spPr>
            <a:xfrm>
              <a:off x="141731" y="202692"/>
              <a:ext cx="1737360" cy="2185670"/>
            </a:xfrm>
            <a:custGeom>
              <a:avLst/>
              <a:gdLst/>
              <a:ahLst/>
              <a:cxnLst/>
              <a:rect l="l" t="t" r="r" b="b"/>
              <a:pathLst>
                <a:path w="1737360" h="2185670">
                  <a:moveTo>
                    <a:pt x="1737360" y="0"/>
                  </a:moveTo>
                  <a:lnTo>
                    <a:pt x="0" y="0"/>
                  </a:lnTo>
                  <a:lnTo>
                    <a:pt x="0" y="2185416"/>
                  </a:lnTo>
                  <a:lnTo>
                    <a:pt x="1737360" y="2185416"/>
                  </a:lnTo>
                  <a:lnTo>
                    <a:pt x="1737360"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617219"/>
              <a:ext cx="12191999" cy="5623560"/>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89903" y="393191"/>
            <a:ext cx="1138427" cy="1078991"/>
          </a:xfrm>
          <a:prstGeom prst="rect">
            <a:avLst/>
          </a:prstGeom>
        </p:spPr>
      </p:pic>
      <p:grpSp>
        <p:nvGrpSpPr>
          <p:cNvPr id="3" name="object 3"/>
          <p:cNvGrpSpPr/>
          <p:nvPr/>
        </p:nvGrpSpPr>
        <p:grpSpPr>
          <a:xfrm>
            <a:off x="0" y="0"/>
            <a:ext cx="8961755" cy="6858000"/>
            <a:chOff x="0" y="0"/>
            <a:chExt cx="8961755" cy="6858000"/>
          </a:xfrm>
        </p:grpSpPr>
        <p:sp>
          <p:nvSpPr>
            <p:cNvPr id="4" name="object 4"/>
            <p:cNvSpPr/>
            <p:nvPr/>
          </p:nvSpPr>
          <p:spPr>
            <a:xfrm>
              <a:off x="0" y="0"/>
              <a:ext cx="5907405" cy="6858000"/>
            </a:xfrm>
            <a:custGeom>
              <a:avLst/>
              <a:gdLst/>
              <a:ahLst/>
              <a:cxnLst/>
              <a:rect l="l" t="t" r="r" b="b"/>
              <a:pathLst>
                <a:path w="5907405" h="6858000">
                  <a:moveTo>
                    <a:pt x="0" y="6857998"/>
                  </a:moveTo>
                  <a:lnTo>
                    <a:pt x="5907024" y="6857998"/>
                  </a:lnTo>
                  <a:lnTo>
                    <a:pt x="5907024" y="0"/>
                  </a:lnTo>
                  <a:lnTo>
                    <a:pt x="0" y="0"/>
                  </a:lnTo>
                  <a:lnTo>
                    <a:pt x="0" y="6857998"/>
                  </a:lnTo>
                  <a:close/>
                </a:path>
              </a:pathLst>
            </a:custGeom>
            <a:solidFill>
              <a:srgbClr val="D9D9D9"/>
            </a:solidFill>
          </p:spPr>
          <p:txBody>
            <a:bodyPr wrap="square" lIns="0" tIns="0" rIns="0" bIns="0" rtlCol="0"/>
            <a:lstStyle/>
            <a:p>
              <a:endParaRPr/>
            </a:p>
          </p:txBody>
        </p:sp>
        <p:sp>
          <p:nvSpPr>
            <p:cNvPr id="5" name="object 5"/>
            <p:cNvSpPr/>
            <p:nvPr/>
          </p:nvSpPr>
          <p:spPr>
            <a:xfrm>
              <a:off x="2953711" y="3854210"/>
              <a:ext cx="6008370" cy="3002915"/>
            </a:xfrm>
            <a:custGeom>
              <a:avLst/>
              <a:gdLst/>
              <a:ahLst/>
              <a:cxnLst/>
              <a:rect l="l" t="t" r="r" b="b"/>
              <a:pathLst>
                <a:path w="6008370" h="3002915">
                  <a:moveTo>
                    <a:pt x="3003923" y="0"/>
                  </a:moveTo>
                  <a:lnTo>
                    <a:pt x="2955683" y="379"/>
                  </a:lnTo>
                  <a:lnTo>
                    <a:pt x="2907626" y="1512"/>
                  </a:lnTo>
                  <a:lnTo>
                    <a:pt x="2859759" y="3395"/>
                  </a:lnTo>
                  <a:lnTo>
                    <a:pt x="2812087" y="6020"/>
                  </a:lnTo>
                  <a:lnTo>
                    <a:pt x="2764615" y="9383"/>
                  </a:lnTo>
                  <a:lnTo>
                    <a:pt x="2717349" y="13478"/>
                  </a:lnTo>
                  <a:lnTo>
                    <a:pt x="2670296" y="18299"/>
                  </a:lnTo>
                  <a:lnTo>
                    <a:pt x="2623460" y="23841"/>
                  </a:lnTo>
                  <a:lnTo>
                    <a:pt x="2576847" y="30098"/>
                  </a:lnTo>
                  <a:lnTo>
                    <a:pt x="2530464" y="37063"/>
                  </a:lnTo>
                  <a:lnTo>
                    <a:pt x="2484315" y="44733"/>
                  </a:lnTo>
                  <a:lnTo>
                    <a:pt x="2438406" y="53100"/>
                  </a:lnTo>
                  <a:lnTo>
                    <a:pt x="2392742" y="62160"/>
                  </a:lnTo>
                  <a:lnTo>
                    <a:pt x="2347331" y="71906"/>
                  </a:lnTo>
                  <a:lnTo>
                    <a:pt x="2302176" y="82333"/>
                  </a:lnTo>
                  <a:lnTo>
                    <a:pt x="2257285" y="93436"/>
                  </a:lnTo>
                  <a:lnTo>
                    <a:pt x="2212662" y="105208"/>
                  </a:lnTo>
                  <a:lnTo>
                    <a:pt x="2168313" y="117645"/>
                  </a:lnTo>
                  <a:lnTo>
                    <a:pt x="2124244" y="130739"/>
                  </a:lnTo>
                  <a:lnTo>
                    <a:pt x="2080460" y="144487"/>
                  </a:lnTo>
                  <a:lnTo>
                    <a:pt x="2036967" y="158881"/>
                  </a:lnTo>
                  <a:lnTo>
                    <a:pt x="1993772" y="173917"/>
                  </a:lnTo>
                  <a:lnTo>
                    <a:pt x="1950878" y="189589"/>
                  </a:lnTo>
                  <a:lnTo>
                    <a:pt x="1908293" y="205891"/>
                  </a:lnTo>
                  <a:lnTo>
                    <a:pt x="1866021" y="222817"/>
                  </a:lnTo>
                  <a:lnTo>
                    <a:pt x="1824069" y="240362"/>
                  </a:lnTo>
                  <a:lnTo>
                    <a:pt x="1782442" y="258521"/>
                  </a:lnTo>
                  <a:lnTo>
                    <a:pt x="1741145" y="277286"/>
                  </a:lnTo>
                  <a:lnTo>
                    <a:pt x="1700185" y="296654"/>
                  </a:lnTo>
                  <a:lnTo>
                    <a:pt x="1659567" y="316618"/>
                  </a:lnTo>
                  <a:lnTo>
                    <a:pt x="1619296" y="337172"/>
                  </a:lnTo>
                  <a:lnTo>
                    <a:pt x="1579379" y="358312"/>
                  </a:lnTo>
                  <a:lnTo>
                    <a:pt x="1539821" y="380030"/>
                  </a:lnTo>
                  <a:lnTo>
                    <a:pt x="1500627" y="402323"/>
                  </a:lnTo>
                  <a:lnTo>
                    <a:pt x="1461804" y="425183"/>
                  </a:lnTo>
                  <a:lnTo>
                    <a:pt x="1423356" y="448605"/>
                  </a:lnTo>
                  <a:lnTo>
                    <a:pt x="1385290" y="472584"/>
                  </a:lnTo>
                  <a:lnTo>
                    <a:pt x="1347611" y="497114"/>
                  </a:lnTo>
                  <a:lnTo>
                    <a:pt x="1310326" y="522190"/>
                  </a:lnTo>
                  <a:lnTo>
                    <a:pt x="1273438" y="547805"/>
                  </a:lnTo>
                  <a:lnTo>
                    <a:pt x="1236955" y="573954"/>
                  </a:lnTo>
                  <a:lnTo>
                    <a:pt x="1200882" y="600631"/>
                  </a:lnTo>
                  <a:lnTo>
                    <a:pt x="1165225" y="627832"/>
                  </a:lnTo>
                  <a:lnTo>
                    <a:pt x="1129988" y="655549"/>
                  </a:lnTo>
                  <a:lnTo>
                    <a:pt x="1095178" y="683778"/>
                  </a:lnTo>
                  <a:lnTo>
                    <a:pt x="1060801" y="712512"/>
                  </a:lnTo>
                  <a:lnTo>
                    <a:pt x="1026862" y="741747"/>
                  </a:lnTo>
                  <a:lnTo>
                    <a:pt x="993367" y="771476"/>
                  </a:lnTo>
                  <a:lnTo>
                    <a:pt x="960321" y="801694"/>
                  </a:lnTo>
                  <a:lnTo>
                    <a:pt x="927730" y="832395"/>
                  </a:lnTo>
                  <a:lnTo>
                    <a:pt x="895600" y="863573"/>
                  </a:lnTo>
                  <a:lnTo>
                    <a:pt x="863936" y="895224"/>
                  </a:lnTo>
                  <a:lnTo>
                    <a:pt x="832745" y="927341"/>
                  </a:lnTo>
                  <a:lnTo>
                    <a:pt x="802031" y="959918"/>
                  </a:lnTo>
                  <a:lnTo>
                    <a:pt x="771800" y="992950"/>
                  </a:lnTo>
                  <a:lnTo>
                    <a:pt x="742059" y="1026431"/>
                  </a:lnTo>
                  <a:lnTo>
                    <a:pt x="712812" y="1060356"/>
                  </a:lnTo>
                  <a:lnTo>
                    <a:pt x="684065" y="1094719"/>
                  </a:lnTo>
                  <a:lnTo>
                    <a:pt x="655825" y="1129515"/>
                  </a:lnTo>
                  <a:lnTo>
                    <a:pt x="628096" y="1164736"/>
                  </a:lnTo>
                  <a:lnTo>
                    <a:pt x="600884" y="1200379"/>
                  </a:lnTo>
                  <a:lnTo>
                    <a:pt x="574196" y="1236438"/>
                  </a:lnTo>
                  <a:lnTo>
                    <a:pt x="548035" y="1272906"/>
                  </a:lnTo>
                  <a:lnTo>
                    <a:pt x="522410" y="1309777"/>
                  </a:lnTo>
                  <a:lnTo>
                    <a:pt x="497324" y="1347048"/>
                  </a:lnTo>
                  <a:lnTo>
                    <a:pt x="472783" y="1384711"/>
                  </a:lnTo>
                  <a:lnTo>
                    <a:pt x="448794" y="1422761"/>
                  </a:lnTo>
                  <a:lnTo>
                    <a:pt x="425362" y="1461193"/>
                  </a:lnTo>
                  <a:lnTo>
                    <a:pt x="402492" y="1500000"/>
                  </a:lnTo>
                  <a:lnTo>
                    <a:pt x="380191" y="1539178"/>
                  </a:lnTo>
                  <a:lnTo>
                    <a:pt x="358463" y="1578720"/>
                  </a:lnTo>
                  <a:lnTo>
                    <a:pt x="337315" y="1618620"/>
                  </a:lnTo>
                  <a:lnTo>
                    <a:pt x="316752" y="1658874"/>
                  </a:lnTo>
                  <a:lnTo>
                    <a:pt x="296779" y="1699476"/>
                  </a:lnTo>
                  <a:lnTo>
                    <a:pt x="277404" y="1740419"/>
                  </a:lnTo>
                  <a:lnTo>
                    <a:pt x="258630" y="1781699"/>
                  </a:lnTo>
                  <a:lnTo>
                    <a:pt x="240464" y="1823309"/>
                  </a:lnTo>
                  <a:lnTo>
                    <a:pt x="222911" y="1865244"/>
                  </a:lnTo>
                  <a:lnTo>
                    <a:pt x="205978" y="1907498"/>
                  </a:lnTo>
                  <a:lnTo>
                    <a:pt x="189669" y="1950066"/>
                  </a:lnTo>
                  <a:lnTo>
                    <a:pt x="173991" y="1992942"/>
                  </a:lnTo>
                  <a:lnTo>
                    <a:pt x="158949" y="2036120"/>
                  </a:lnTo>
                  <a:lnTo>
                    <a:pt x="144548" y="2079595"/>
                  </a:lnTo>
                  <a:lnTo>
                    <a:pt x="130795" y="2123360"/>
                  </a:lnTo>
                  <a:lnTo>
                    <a:pt x="117695" y="2167412"/>
                  </a:lnTo>
                  <a:lnTo>
                    <a:pt x="105253" y="2211742"/>
                  </a:lnTo>
                  <a:lnTo>
                    <a:pt x="93476" y="2256347"/>
                  </a:lnTo>
                  <a:lnTo>
                    <a:pt x="82368" y="2301221"/>
                  </a:lnTo>
                  <a:lnTo>
                    <a:pt x="71937" y="2346357"/>
                  </a:lnTo>
                  <a:lnTo>
                    <a:pt x="62186" y="2391750"/>
                  </a:lnTo>
                  <a:lnTo>
                    <a:pt x="53123" y="2437394"/>
                  </a:lnTo>
                  <a:lnTo>
                    <a:pt x="44752" y="2483284"/>
                  </a:lnTo>
                  <a:lnTo>
                    <a:pt x="37079" y="2529415"/>
                  </a:lnTo>
                  <a:lnTo>
                    <a:pt x="30110" y="2575780"/>
                  </a:lnTo>
                  <a:lnTo>
                    <a:pt x="23851" y="2622373"/>
                  </a:lnTo>
                  <a:lnTo>
                    <a:pt x="18307" y="2669190"/>
                  </a:lnTo>
                  <a:lnTo>
                    <a:pt x="13484" y="2716225"/>
                  </a:lnTo>
                  <a:lnTo>
                    <a:pt x="9387" y="2763471"/>
                  </a:lnTo>
                  <a:lnTo>
                    <a:pt x="6023" y="2810923"/>
                  </a:lnTo>
                  <a:lnTo>
                    <a:pt x="3396" y="2858577"/>
                  </a:lnTo>
                  <a:lnTo>
                    <a:pt x="1513" y="2906424"/>
                  </a:lnTo>
                  <a:lnTo>
                    <a:pt x="379" y="2954462"/>
                  </a:lnTo>
                  <a:lnTo>
                    <a:pt x="0" y="3002683"/>
                  </a:lnTo>
                  <a:lnTo>
                    <a:pt x="1059803" y="3002683"/>
                  </a:lnTo>
                  <a:lnTo>
                    <a:pt x="1060400" y="2953991"/>
                  </a:lnTo>
                  <a:lnTo>
                    <a:pt x="1062185" y="2905595"/>
                  </a:lnTo>
                  <a:lnTo>
                    <a:pt x="1065141" y="2857511"/>
                  </a:lnTo>
                  <a:lnTo>
                    <a:pt x="1069256" y="2809751"/>
                  </a:lnTo>
                  <a:lnTo>
                    <a:pt x="1074516" y="2762329"/>
                  </a:lnTo>
                  <a:lnTo>
                    <a:pt x="1080906" y="2715260"/>
                  </a:lnTo>
                  <a:lnTo>
                    <a:pt x="1088412" y="2668556"/>
                  </a:lnTo>
                  <a:lnTo>
                    <a:pt x="1097021" y="2622233"/>
                  </a:lnTo>
                  <a:lnTo>
                    <a:pt x="1106718" y="2576303"/>
                  </a:lnTo>
                  <a:lnTo>
                    <a:pt x="1117490" y="2530781"/>
                  </a:lnTo>
                  <a:lnTo>
                    <a:pt x="1129322" y="2485681"/>
                  </a:lnTo>
                  <a:lnTo>
                    <a:pt x="1142201" y="2441015"/>
                  </a:lnTo>
                  <a:lnTo>
                    <a:pt x="1156112" y="2396799"/>
                  </a:lnTo>
                  <a:lnTo>
                    <a:pt x="1171042" y="2353046"/>
                  </a:lnTo>
                  <a:lnTo>
                    <a:pt x="1186976" y="2309770"/>
                  </a:lnTo>
                  <a:lnTo>
                    <a:pt x="1203901" y="2266984"/>
                  </a:lnTo>
                  <a:lnTo>
                    <a:pt x="1221802" y="2224703"/>
                  </a:lnTo>
                  <a:lnTo>
                    <a:pt x="1240666" y="2182940"/>
                  </a:lnTo>
                  <a:lnTo>
                    <a:pt x="1260479" y="2141709"/>
                  </a:lnTo>
                  <a:lnTo>
                    <a:pt x="1281226" y="2101025"/>
                  </a:lnTo>
                  <a:lnTo>
                    <a:pt x="1302893" y="2060900"/>
                  </a:lnTo>
                  <a:lnTo>
                    <a:pt x="1325468" y="2021350"/>
                  </a:lnTo>
                  <a:lnTo>
                    <a:pt x="1348934" y="1982386"/>
                  </a:lnTo>
                  <a:lnTo>
                    <a:pt x="1373280" y="1944025"/>
                  </a:lnTo>
                  <a:lnTo>
                    <a:pt x="1398490" y="1906278"/>
                  </a:lnTo>
                  <a:lnTo>
                    <a:pt x="1424551" y="1869161"/>
                  </a:lnTo>
                  <a:lnTo>
                    <a:pt x="1451448" y="1832687"/>
                  </a:lnTo>
                  <a:lnTo>
                    <a:pt x="1479169" y="1796870"/>
                  </a:lnTo>
                  <a:lnTo>
                    <a:pt x="1507697" y="1761723"/>
                  </a:lnTo>
                  <a:lnTo>
                    <a:pt x="1537021" y="1727261"/>
                  </a:lnTo>
                  <a:lnTo>
                    <a:pt x="1567125" y="1693497"/>
                  </a:lnTo>
                  <a:lnTo>
                    <a:pt x="1597996" y="1660446"/>
                  </a:lnTo>
                  <a:lnTo>
                    <a:pt x="1629620" y="1628120"/>
                  </a:lnTo>
                  <a:lnTo>
                    <a:pt x="1661982" y="1596535"/>
                  </a:lnTo>
                  <a:lnTo>
                    <a:pt x="1695069" y="1565703"/>
                  </a:lnTo>
                  <a:lnTo>
                    <a:pt x="1728867" y="1535639"/>
                  </a:lnTo>
                  <a:lnTo>
                    <a:pt x="1763362" y="1506356"/>
                  </a:lnTo>
                  <a:lnTo>
                    <a:pt x="1798539" y="1477869"/>
                  </a:lnTo>
                  <a:lnTo>
                    <a:pt x="1834386" y="1450191"/>
                  </a:lnTo>
                  <a:lnTo>
                    <a:pt x="1870887" y="1423336"/>
                  </a:lnTo>
                  <a:lnTo>
                    <a:pt x="1908029" y="1397318"/>
                  </a:lnTo>
                  <a:lnTo>
                    <a:pt x="1945797" y="1372150"/>
                  </a:lnTo>
                  <a:lnTo>
                    <a:pt x="1984179" y="1347848"/>
                  </a:lnTo>
                  <a:lnTo>
                    <a:pt x="2023159" y="1324423"/>
                  </a:lnTo>
                  <a:lnTo>
                    <a:pt x="2062725" y="1301891"/>
                  </a:lnTo>
                  <a:lnTo>
                    <a:pt x="2102861" y="1280265"/>
                  </a:lnTo>
                  <a:lnTo>
                    <a:pt x="2143554" y="1259558"/>
                  </a:lnTo>
                  <a:lnTo>
                    <a:pt x="2184790" y="1239786"/>
                  </a:lnTo>
                  <a:lnTo>
                    <a:pt x="2226555" y="1220961"/>
                  </a:lnTo>
                  <a:lnTo>
                    <a:pt x="2268834" y="1203098"/>
                  </a:lnTo>
                  <a:lnTo>
                    <a:pt x="2311615" y="1186210"/>
                  </a:lnTo>
                  <a:lnTo>
                    <a:pt x="2354882" y="1170311"/>
                  </a:lnTo>
                  <a:lnTo>
                    <a:pt x="2398623" y="1155416"/>
                  </a:lnTo>
                  <a:lnTo>
                    <a:pt x="2442822" y="1141537"/>
                  </a:lnTo>
                  <a:lnTo>
                    <a:pt x="2487467" y="1128689"/>
                  </a:lnTo>
                  <a:lnTo>
                    <a:pt x="2532542" y="1116885"/>
                  </a:lnTo>
                  <a:lnTo>
                    <a:pt x="2578035" y="1106140"/>
                  </a:lnTo>
                  <a:lnTo>
                    <a:pt x="2623930" y="1096468"/>
                  </a:lnTo>
                  <a:lnTo>
                    <a:pt x="2670215" y="1087881"/>
                  </a:lnTo>
                  <a:lnTo>
                    <a:pt x="2716874" y="1080394"/>
                  </a:lnTo>
                  <a:lnTo>
                    <a:pt x="2763895" y="1074021"/>
                  </a:lnTo>
                  <a:lnTo>
                    <a:pt x="2811262" y="1068776"/>
                  </a:lnTo>
                  <a:lnTo>
                    <a:pt x="2858963" y="1064672"/>
                  </a:lnTo>
                  <a:lnTo>
                    <a:pt x="2906983" y="1061724"/>
                  </a:lnTo>
                  <a:lnTo>
                    <a:pt x="2955307" y="1059945"/>
                  </a:lnTo>
                  <a:lnTo>
                    <a:pt x="3003923" y="1059348"/>
                  </a:lnTo>
                  <a:lnTo>
                    <a:pt x="3052542" y="1059945"/>
                  </a:lnTo>
                  <a:lnTo>
                    <a:pt x="3100870" y="1061724"/>
                  </a:lnTo>
                  <a:lnTo>
                    <a:pt x="3148892" y="1064672"/>
                  </a:lnTo>
                  <a:lnTo>
                    <a:pt x="3196596" y="1068776"/>
                  </a:lnTo>
                  <a:lnTo>
                    <a:pt x="3243966" y="1074021"/>
                  </a:lnTo>
                  <a:lnTo>
                    <a:pt x="3290988" y="1080394"/>
                  </a:lnTo>
                  <a:lnTo>
                    <a:pt x="3337650" y="1087881"/>
                  </a:lnTo>
                  <a:lnTo>
                    <a:pt x="3383936" y="1096468"/>
                  </a:lnTo>
                  <a:lnTo>
                    <a:pt x="3429834" y="1106140"/>
                  </a:lnTo>
                  <a:lnTo>
                    <a:pt x="3475328" y="1116885"/>
                  </a:lnTo>
                  <a:lnTo>
                    <a:pt x="3520404" y="1128689"/>
                  </a:lnTo>
                  <a:lnTo>
                    <a:pt x="3565050" y="1141537"/>
                  </a:lnTo>
                  <a:lnTo>
                    <a:pt x="3609251" y="1155416"/>
                  </a:lnTo>
                  <a:lnTo>
                    <a:pt x="3652992" y="1170311"/>
                  </a:lnTo>
                  <a:lnTo>
                    <a:pt x="3696261" y="1186210"/>
                  </a:lnTo>
                  <a:lnTo>
                    <a:pt x="3739042" y="1203098"/>
                  </a:lnTo>
                  <a:lnTo>
                    <a:pt x="3781323" y="1220961"/>
                  </a:lnTo>
                  <a:lnTo>
                    <a:pt x="3823088" y="1239786"/>
                  </a:lnTo>
                  <a:lnTo>
                    <a:pt x="3864324" y="1259558"/>
                  </a:lnTo>
                  <a:lnTo>
                    <a:pt x="3905017" y="1280265"/>
                  </a:lnTo>
                  <a:lnTo>
                    <a:pt x="3945154" y="1301891"/>
                  </a:lnTo>
                  <a:lnTo>
                    <a:pt x="3984719" y="1324423"/>
                  </a:lnTo>
                  <a:lnTo>
                    <a:pt x="4023699" y="1347848"/>
                  </a:lnTo>
                  <a:lnTo>
                    <a:pt x="4062081" y="1372150"/>
                  </a:lnTo>
                  <a:lnTo>
                    <a:pt x="4099849" y="1397318"/>
                  </a:lnTo>
                  <a:lnTo>
                    <a:pt x="4136991" y="1423336"/>
                  </a:lnTo>
                  <a:lnTo>
                    <a:pt x="4173492" y="1450191"/>
                  </a:lnTo>
                  <a:lnTo>
                    <a:pt x="4209337" y="1477869"/>
                  </a:lnTo>
                  <a:lnTo>
                    <a:pt x="4244514" y="1506356"/>
                  </a:lnTo>
                  <a:lnTo>
                    <a:pt x="4279008" y="1535639"/>
                  </a:lnTo>
                  <a:lnTo>
                    <a:pt x="4312806" y="1565703"/>
                  </a:lnTo>
                  <a:lnTo>
                    <a:pt x="4345892" y="1596535"/>
                  </a:lnTo>
                  <a:lnTo>
                    <a:pt x="4378254" y="1628120"/>
                  </a:lnTo>
                  <a:lnTo>
                    <a:pt x="4409876" y="1660446"/>
                  </a:lnTo>
                  <a:lnTo>
                    <a:pt x="4440747" y="1693497"/>
                  </a:lnTo>
                  <a:lnTo>
                    <a:pt x="4470850" y="1727261"/>
                  </a:lnTo>
                  <a:lnTo>
                    <a:pt x="4500172" y="1761723"/>
                  </a:lnTo>
                  <a:lnTo>
                    <a:pt x="4528700" y="1796870"/>
                  </a:lnTo>
                  <a:lnTo>
                    <a:pt x="4556419" y="1832687"/>
                  </a:lnTo>
                  <a:lnTo>
                    <a:pt x="4583316" y="1869161"/>
                  </a:lnTo>
                  <a:lnTo>
                    <a:pt x="4609375" y="1906278"/>
                  </a:lnTo>
                  <a:lnTo>
                    <a:pt x="4634585" y="1944025"/>
                  </a:lnTo>
                  <a:lnTo>
                    <a:pt x="4658929" y="1982386"/>
                  </a:lnTo>
                  <a:lnTo>
                    <a:pt x="4682395" y="2021350"/>
                  </a:lnTo>
                  <a:lnTo>
                    <a:pt x="4704968" y="2060900"/>
                  </a:lnTo>
                  <a:lnTo>
                    <a:pt x="4726635" y="2101025"/>
                  </a:lnTo>
                  <a:lnTo>
                    <a:pt x="4747381" y="2141709"/>
                  </a:lnTo>
                  <a:lnTo>
                    <a:pt x="4767192" y="2182940"/>
                  </a:lnTo>
                  <a:lnTo>
                    <a:pt x="4786055" y="2224703"/>
                  </a:lnTo>
                  <a:lnTo>
                    <a:pt x="4803955" y="2266984"/>
                  </a:lnTo>
                  <a:lnTo>
                    <a:pt x="4820879" y="2309770"/>
                  </a:lnTo>
                  <a:lnTo>
                    <a:pt x="4836812" y="2353046"/>
                  </a:lnTo>
                  <a:lnTo>
                    <a:pt x="4851741" y="2396799"/>
                  </a:lnTo>
                  <a:lnTo>
                    <a:pt x="4865651" y="2441015"/>
                  </a:lnTo>
                  <a:lnTo>
                    <a:pt x="4878529" y="2485681"/>
                  </a:lnTo>
                  <a:lnTo>
                    <a:pt x="4890361" y="2530781"/>
                  </a:lnTo>
                  <a:lnTo>
                    <a:pt x="4901132" y="2576303"/>
                  </a:lnTo>
                  <a:lnTo>
                    <a:pt x="4910828" y="2622233"/>
                  </a:lnTo>
                  <a:lnTo>
                    <a:pt x="4919436" y="2668556"/>
                  </a:lnTo>
                  <a:lnTo>
                    <a:pt x="4926942" y="2715260"/>
                  </a:lnTo>
                  <a:lnTo>
                    <a:pt x="4933332" y="2762329"/>
                  </a:lnTo>
                  <a:lnTo>
                    <a:pt x="4938591" y="2809751"/>
                  </a:lnTo>
                  <a:lnTo>
                    <a:pt x="4942705" y="2857511"/>
                  </a:lnTo>
                  <a:lnTo>
                    <a:pt x="4945662" y="2905595"/>
                  </a:lnTo>
                  <a:lnTo>
                    <a:pt x="4947446" y="2953991"/>
                  </a:lnTo>
                  <a:lnTo>
                    <a:pt x="4948044" y="3002683"/>
                  </a:lnTo>
                  <a:lnTo>
                    <a:pt x="6007829" y="3002683"/>
                  </a:lnTo>
                  <a:lnTo>
                    <a:pt x="6007390" y="2954462"/>
                  </a:lnTo>
                  <a:lnTo>
                    <a:pt x="6006196" y="2906424"/>
                  </a:lnTo>
                  <a:lnTo>
                    <a:pt x="6004255" y="2858577"/>
                  </a:lnTo>
                  <a:lnTo>
                    <a:pt x="6001571" y="2810923"/>
                  </a:lnTo>
                  <a:lnTo>
                    <a:pt x="5998151" y="2763471"/>
                  </a:lnTo>
                  <a:lnTo>
                    <a:pt x="5994000" y="2716225"/>
                  </a:lnTo>
                  <a:lnTo>
                    <a:pt x="5989123" y="2669190"/>
                  </a:lnTo>
                  <a:lnTo>
                    <a:pt x="5983527" y="2622373"/>
                  </a:lnTo>
                  <a:lnTo>
                    <a:pt x="5977216" y="2575780"/>
                  </a:lnTo>
                  <a:lnTo>
                    <a:pt x="5970197" y="2529415"/>
                  </a:lnTo>
                  <a:lnTo>
                    <a:pt x="5962476" y="2483284"/>
                  </a:lnTo>
                  <a:lnTo>
                    <a:pt x="5954057" y="2437394"/>
                  </a:lnTo>
                  <a:lnTo>
                    <a:pt x="5944947" y="2391750"/>
                  </a:lnTo>
                  <a:lnTo>
                    <a:pt x="5935151" y="2346357"/>
                  </a:lnTo>
                  <a:lnTo>
                    <a:pt x="5924675" y="2301221"/>
                  </a:lnTo>
                  <a:lnTo>
                    <a:pt x="5913525" y="2256347"/>
                  </a:lnTo>
                  <a:lnTo>
                    <a:pt x="5901706" y="2211742"/>
                  </a:lnTo>
                  <a:lnTo>
                    <a:pt x="5889224" y="2167412"/>
                  </a:lnTo>
                  <a:lnTo>
                    <a:pt x="5876084" y="2123360"/>
                  </a:lnTo>
                  <a:lnTo>
                    <a:pt x="5862292" y="2079595"/>
                  </a:lnTo>
                  <a:lnTo>
                    <a:pt x="5847855" y="2036120"/>
                  </a:lnTo>
                  <a:lnTo>
                    <a:pt x="5832776" y="1992942"/>
                  </a:lnTo>
                  <a:lnTo>
                    <a:pt x="5817063" y="1950066"/>
                  </a:lnTo>
                  <a:lnTo>
                    <a:pt x="5800721" y="1907498"/>
                  </a:lnTo>
                  <a:lnTo>
                    <a:pt x="5783755" y="1865244"/>
                  </a:lnTo>
                  <a:lnTo>
                    <a:pt x="5766171" y="1823309"/>
                  </a:lnTo>
                  <a:lnTo>
                    <a:pt x="5747975" y="1781699"/>
                  </a:lnTo>
                  <a:lnTo>
                    <a:pt x="5729172" y="1740419"/>
                  </a:lnTo>
                  <a:lnTo>
                    <a:pt x="5709769" y="1699476"/>
                  </a:lnTo>
                  <a:lnTo>
                    <a:pt x="5689770" y="1658874"/>
                  </a:lnTo>
                  <a:lnTo>
                    <a:pt x="5669182" y="1618620"/>
                  </a:lnTo>
                  <a:lnTo>
                    <a:pt x="5648009" y="1578720"/>
                  </a:lnTo>
                  <a:lnTo>
                    <a:pt x="5626258" y="1539178"/>
                  </a:lnTo>
                  <a:lnTo>
                    <a:pt x="5603935" y="1500000"/>
                  </a:lnTo>
                  <a:lnTo>
                    <a:pt x="5581045" y="1461193"/>
                  </a:lnTo>
                  <a:lnTo>
                    <a:pt x="5557593" y="1422761"/>
                  </a:lnTo>
                  <a:lnTo>
                    <a:pt x="5533586" y="1384711"/>
                  </a:lnTo>
                  <a:lnTo>
                    <a:pt x="5509028" y="1347048"/>
                  </a:lnTo>
                  <a:lnTo>
                    <a:pt x="5483926" y="1309777"/>
                  </a:lnTo>
                  <a:lnTo>
                    <a:pt x="5458286" y="1272906"/>
                  </a:lnTo>
                  <a:lnTo>
                    <a:pt x="5432112" y="1236438"/>
                  </a:lnTo>
                  <a:lnTo>
                    <a:pt x="5405411" y="1200379"/>
                  </a:lnTo>
                  <a:lnTo>
                    <a:pt x="5378189" y="1164736"/>
                  </a:lnTo>
                  <a:lnTo>
                    <a:pt x="5350450" y="1129515"/>
                  </a:lnTo>
                  <a:lnTo>
                    <a:pt x="5322201" y="1094719"/>
                  </a:lnTo>
                  <a:lnTo>
                    <a:pt x="5293447" y="1060356"/>
                  </a:lnTo>
                  <a:lnTo>
                    <a:pt x="5264194" y="1026431"/>
                  </a:lnTo>
                  <a:lnTo>
                    <a:pt x="5234447" y="992950"/>
                  </a:lnTo>
                  <a:lnTo>
                    <a:pt x="5204213" y="959918"/>
                  </a:lnTo>
                  <a:lnTo>
                    <a:pt x="5173496" y="927341"/>
                  </a:lnTo>
                  <a:lnTo>
                    <a:pt x="5142303" y="895224"/>
                  </a:lnTo>
                  <a:lnTo>
                    <a:pt x="5110639" y="863573"/>
                  </a:lnTo>
                  <a:lnTo>
                    <a:pt x="5078510" y="832395"/>
                  </a:lnTo>
                  <a:lnTo>
                    <a:pt x="5045921" y="801694"/>
                  </a:lnTo>
                  <a:lnTo>
                    <a:pt x="5012879" y="771476"/>
                  </a:lnTo>
                  <a:lnTo>
                    <a:pt x="4979388" y="741747"/>
                  </a:lnTo>
                  <a:lnTo>
                    <a:pt x="4945454" y="712512"/>
                  </a:lnTo>
                  <a:lnTo>
                    <a:pt x="4911084" y="683778"/>
                  </a:lnTo>
                  <a:lnTo>
                    <a:pt x="4876283" y="655549"/>
                  </a:lnTo>
                  <a:lnTo>
                    <a:pt x="4841056" y="627832"/>
                  </a:lnTo>
                  <a:lnTo>
                    <a:pt x="4805409" y="600631"/>
                  </a:lnTo>
                  <a:lnTo>
                    <a:pt x="4769347" y="573954"/>
                  </a:lnTo>
                  <a:lnTo>
                    <a:pt x="4732877" y="547805"/>
                  </a:lnTo>
                  <a:lnTo>
                    <a:pt x="4696004" y="522190"/>
                  </a:lnTo>
                  <a:lnTo>
                    <a:pt x="4658734" y="497114"/>
                  </a:lnTo>
                  <a:lnTo>
                    <a:pt x="4621072" y="472584"/>
                  </a:lnTo>
                  <a:lnTo>
                    <a:pt x="4583024" y="448605"/>
                  </a:lnTo>
                  <a:lnTo>
                    <a:pt x="4544596" y="425183"/>
                  </a:lnTo>
                  <a:lnTo>
                    <a:pt x="4505793" y="402323"/>
                  </a:lnTo>
                  <a:lnTo>
                    <a:pt x="4466621" y="380030"/>
                  </a:lnTo>
                  <a:lnTo>
                    <a:pt x="4427085" y="358312"/>
                  </a:lnTo>
                  <a:lnTo>
                    <a:pt x="4387192" y="337172"/>
                  </a:lnTo>
                  <a:lnTo>
                    <a:pt x="4346947" y="316618"/>
                  </a:lnTo>
                  <a:lnTo>
                    <a:pt x="4306355" y="296654"/>
                  </a:lnTo>
                  <a:lnTo>
                    <a:pt x="4265422" y="277286"/>
                  </a:lnTo>
                  <a:lnTo>
                    <a:pt x="4224155" y="258521"/>
                  </a:lnTo>
                  <a:lnTo>
                    <a:pt x="4182558" y="240362"/>
                  </a:lnTo>
                  <a:lnTo>
                    <a:pt x="4140637" y="222817"/>
                  </a:lnTo>
                  <a:lnTo>
                    <a:pt x="4098398" y="205891"/>
                  </a:lnTo>
                  <a:lnTo>
                    <a:pt x="4055846" y="189589"/>
                  </a:lnTo>
                  <a:lnTo>
                    <a:pt x="4012988" y="173917"/>
                  </a:lnTo>
                  <a:lnTo>
                    <a:pt x="3969829" y="158881"/>
                  </a:lnTo>
                  <a:lnTo>
                    <a:pt x="3926374" y="144487"/>
                  </a:lnTo>
                  <a:lnTo>
                    <a:pt x="3882629" y="130739"/>
                  </a:lnTo>
                  <a:lnTo>
                    <a:pt x="3838600" y="117645"/>
                  </a:lnTo>
                  <a:lnTo>
                    <a:pt x="3794292" y="105208"/>
                  </a:lnTo>
                  <a:lnTo>
                    <a:pt x="3749711" y="93436"/>
                  </a:lnTo>
                  <a:lnTo>
                    <a:pt x="3704864" y="82333"/>
                  </a:lnTo>
                  <a:lnTo>
                    <a:pt x="3659754" y="71906"/>
                  </a:lnTo>
                  <a:lnTo>
                    <a:pt x="3614389" y="62160"/>
                  </a:lnTo>
                  <a:lnTo>
                    <a:pt x="3568773" y="53100"/>
                  </a:lnTo>
                  <a:lnTo>
                    <a:pt x="3522913" y="44733"/>
                  </a:lnTo>
                  <a:lnTo>
                    <a:pt x="3476814" y="37063"/>
                  </a:lnTo>
                  <a:lnTo>
                    <a:pt x="3430481" y="30098"/>
                  </a:lnTo>
                  <a:lnTo>
                    <a:pt x="3383921" y="23841"/>
                  </a:lnTo>
                  <a:lnTo>
                    <a:pt x="3337139" y="18299"/>
                  </a:lnTo>
                  <a:lnTo>
                    <a:pt x="3290141" y="13478"/>
                  </a:lnTo>
                  <a:lnTo>
                    <a:pt x="3242931" y="9383"/>
                  </a:lnTo>
                  <a:lnTo>
                    <a:pt x="3195517" y="6020"/>
                  </a:lnTo>
                  <a:lnTo>
                    <a:pt x="3147904" y="3395"/>
                  </a:lnTo>
                  <a:lnTo>
                    <a:pt x="3100096" y="1512"/>
                  </a:lnTo>
                  <a:lnTo>
                    <a:pt x="3052101" y="379"/>
                  </a:lnTo>
                  <a:lnTo>
                    <a:pt x="3003923" y="0"/>
                  </a:lnTo>
                  <a:close/>
                </a:path>
              </a:pathLst>
            </a:custGeom>
            <a:solidFill>
              <a:srgbClr val="BEC5B7"/>
            </a:solidFill>
          </p:spPr>
          <p:txBody>
            <a:bodyPr wrap="square" lIns="0" tIns="0" rIns="0" bIns="0" rtlCol="0"/>
            <a:lstStyle/>
            <a:p>
              <a:endParaRPr/>
            </a:p>
          </p:txBody>
        </p:sp>
        <p:pic>
          <p:nvPicPr>
            <p:cNvPr id="6" name="object 6"/>
            <p:cNvPicPr/>
            <p:nvPr/>
          </p:nvPicPr>
          <p:blipFill>
            <a:blip r:embed="rId3" cstate="print"/>
            <a:stretch>
              <a:fillRect/>
            </a:stretch>
          </p:blipFill>
          <p:spPr>
            <a:xfrm>
              <a:off x="5907023" y="4297772"/>
              <a:ext cx="2207791" cy="2555651"/>
            </a:xfrm>
            <a:prstGeom prst="rect">
              <a:avLst/>
            </a:prstGeom>
          </p:spPr>
        </p:pic>
        <p:pic>
          <p:nvPicPr>
            <p:cNvPr id="7" name="object 7"/>
            <p:cNvPicPr/>
            <p:nvPr/>
          </p:nvPicPr>
          <p:blipFill>
            <a:blip r:embed="rId4" cstate="print"/>
            <a:stretch>
              <a:fillRect/>
            </a:stretch>
          </p:blipFill>
          <p:spPr>
            <a:xfrm>
              <a:off x="4526279" y="5177030"/>
              <a:ext cx="2581655" cy="1680967"/>
            </a:xfrm>
            <a:prstGeom prst="rect">
              <a:avLst/>
            </a:prstGeom>
          </p:spPr>
        </p:pic>
        <p:pic>
          <p:nvPicPr>
            <p:cNvPr id="8" name="object 8"/>
            <p:cNvPicPr/>
            <p:nvPr/>
          </p:nvPicPr>
          <p:blipFill>
            <a:blip r:embed="rId5" cstate="print"/>
            <a:stretch>
              <a:fillRect/>
            </a:stretch>
          </p:blipFill>
          <p:spPr>
            <a:xfrm>
              <a:off x="4687225" y="5390856"/>
              <a:ext cx="2188400" cy="1462569"/>
            </a:xfrm>
            <a:prstGeom prst="rect">
              <a:avLst/>
            </a:prstGeom>
          </p:spPr>
        </p:pic>
        <p:sp>
          <p:nvSpPr>
            <p:cNvPr id="9" name="object 9"/>
            <p:cNvSpPr/>
            <p:nvPr/>
          </p:nvSpPr>
          <p:spPr>
            <a:xfrm>
              <a:off x="6096000" y="152400"/>
              <a:ext cx="2072639" cy="2255520"/>
            </a:xfrm>
            <a:custGeom>
              <a:avLst/>
              <a:gdLst/>
              <a:ahLst/>
              <a:cxnLst/>
              <a:rect l="l" t="t" r="r" b="b"/>
              <a:pathLst>
                <a:path w="2072640" h="2255520">
                  <a:moveTo>
                    <a:pt x="2072640" y="0"/>
                  </a:moveTo>
                  <a:lnTo>
                    <a:pt x="0" y="0"/>
                  </a:lnTo>
                  <a:lnTo>
                    <a:pt x="0" y="2255520"/>
                  </a:lnTo>
                  <a:lnTo>
                    <a:pt x="2072640" y="2255520"/>
                  </a:lnTo>
                  <a:lnTo>
                    <a:pt x="2072640" y="0"/>
                  </a:lnTo>
                  <a:close/>
                </a:path>
              </a:pathLst>
            </a:custGeom>
            <a:solidFill>
              <a:srgbClr val="FFFFFF"/>
            </a:solidFill>
          </p:spPr>
          <p:txBody>
            <a:bodyPr wrap="square" lIns="0" tIns="0" rIns="0" bIns="0" rtlCol="0"/>
            <a:lstStyle/>
            <a:p>
              <a:endParaRPr/>
            </a:p>
          </p:txBody>
        </p:sp>
      </p:grpSp>
      <p:sp>
        <p:nvSpPr>
          <p:cNvPr id="10" name="object 10"/>
          <p:cNvSpPr txBox="1">
            <a:spLocks noGrp="1"/>
          </p:cNvSpPr>
          <p:nvPr>
            <p:ph type="title"/>
          </p:nvPr>
        </p:nvSpPr>
        <p:spPr>
          <a:xfrm>
            <a:off x="2336419" y="2157222"/>
            <a:ext cx="7433945" cy="452120"/>
          </a:xfrm>
          <a:prstGeom prst="rect">
            <a:avLst/>
          </a:prstGeom>
        </p:spPr>
        <p:txBody>
          <a:bodyPr vert="horz" wrap="square" lIns="0" tIns="12065" rIns="0" bIns="0" rtlCol="0">
            <a:spAutoFit/>
          </a:bodyPr>
          <a:lstStyle/>
          <a:p>
            <a:pPr marL="12700">
              <a:lnSpc>
                <a:spcPct val="100000"/>
              </a:lnSpc>
              <a:spcBef>
                <a:spcPts val="95"/>
              </a:spcBef>
            </a:pPr>
            <a:r>
              <a:rPr spc="-15">
                <a:latin typeface="Calibri"/>
                <a:cs typeface="Calibri"/>
              </a:rPr>
              <a:t>https://poljoprivreda.gov.hr/biogospodarstvo/4647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61038" y="0"/>
            <a:ext cx="4030979" cy="6858000"/>
            <a:chOff x="8161038" y="0"/>
            <a:chExt cx="4030979"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8161038" y="3219693"/>
              <a:ext cx="2082164" cy="2082800"/>
            </a:xfrm>
            <a:custGeom>
              <a:avLst/>
              <a:gdLst/>
              <a:ahLst/>
              <a:cxnLst/>
              <a:rect l="l" t="t" r="r" b="b"/>
              <a:pathLst>
                <a:path w="2082165" h="2082800">
                  <a:moveTo>
                    <a:pt x="1219077" y="0"/>
                  </a:moveTo>
                  <a:lnTo>
                    <a:pt x="1166215" y="1127"/>
                  </a:lnTo>
                  <a:lnTo>
                    <a:pt x="1113919" y="4478"/>
                  </a:lnTo>
                  <a:lnTo>
                    <a:pt x="1062235" y="10008"/>
                  </a:lnTo>
                  <a:lnTo>
                    <a:pt x="1011210" y="17672"/>
                  </a:lnTo>
                  <a:lnTo>
                    <a:pt x="960892" y="27425"/>
                  </a:lnTo>
                  <a:lnTo>
                    <a:pt x="911327" y="39221"/>
                  </a:lnTo>
                  <a:lnTo>
                    <a:pt x="862563" y="53015"/>
                  </a:lnTo>
                  <a:lnTo>
                    <a:pt x="814646" y="68763"/>
                  </a:lnTo>
                  <a:lnTo>
                    <a:pt x="767623" y="86419"/>
                  </a:lnTo>
                  <a:lnTo>
                    <a:pt x="721542" y="105939"/>
                  </a:lnTo>
                  <a:lnTo>
                    <a:pt x="676448" y="127276"/>
                  </a:lnTo>
                  <a:lnTo>
                    <a:pt x="632390" y="150385"/>
                  </a:lnTo>
                  <a:lnTo>
                    <a:pt x="589414" y="175223"/>
                  </a:lnTo>
                  <a:lnTo>
                    <a:pt x="547567" y="201743"/>
                  </a:lnTo>
                  <a:lnTo>
                    <a:pt x="506896" y="229900"/>
                  </a:lnTo>
                  <a:lnTo>
                    <a:pt x="467448" y="259650"/>
                  </a:lnTo>
                  <a:lnTo>
                    <a:pt x="429270" y="290946"/>
                  </a:lnTo>
                  <a:lnTo>
                    <a:pt x="392409" y="323745"/>
                  </a:lnTo>
                  <a:lnTo>
                    <a:pt x="356911" y="358000"/>
                  </a:lnTo>
                  <a:lnTo>
                    <a:pt x="322819" y="393486"/>
                  </a:lnTo>
                  <a:lnTo>
                    <a:pt x="290166" y="430321"/>
                  </a:lnTo>
                  <a:lnTo>
                    <a:pt x="258999" y="468459"/>
                  </a:lnTo>
                  <a:lnTo>
                    <a:pt x="229364" y="507855"/>
                  </a:lnTo>
                  <a:lnTo>
                    <a:pt x="201307" y="548465"/>
                  </a:lnTo>
                  <a:lnTo>
                    <a:pt x="174874" y="590242"/>
                  </a:lnTo>
                  <a:lnTo>
                    <a:pt x="150111" y="633142"/>
                  </a:lnTo>
                  <a:lnTo>
                    <a:pt x="127064" y="677120"/>
                  </a:lnTo>
                  <a:lnTo>
                    <a:pt x="105780" y="722131"/>
                  </a:lnTo>
                  <a:lnTo>
                    <a:pt x="86304" y="768128"/>
                  </a:lnTo>
                  <a:lnTo>
                    <a:pt x="68682" y="815068"/>
                  </a:lnTo>
                  <a:lnTo>
                    <a:pt x="52961" y="862906"/>
                  </a:lnTo>
                  <a:lnTo>
                    <a:pt x="39186" y="911595"/>
                  </a:lnTo>
                  <a:lnTo>
                    <a:pt x="27405" y="961091"/>
                  </a:lnTo>
                  <a:lnTo>
                    <a:pt x="17662" y="1011349"/>
                  </a:lnTo>
                  <a:lnTo>
                    <a:pt x="10004" y="1062324"/>
                  </a:lnTo>
                  <a:lnTo>
                    <a:pt x="4476" y="1113970"/>
                  </a:lnTo>
                  <a:lnTo>
                    <a:pt x="1126" y="1166242"/>
                  </a:lnTo>
                  <a:lnTo>
                    <a:pt x="0" y="1219096"/>
                  </a:lnTo>
                  <a:lnTo>
                    <a:pt x="1126" y="1271958"/>
                  </a:lnTo>
                  <a:lnTo>
                    <a:pt x="4477" y="1324256"/>
                  </a:lnTo>
                  <a:lnTo>
                    <a:pt x="10004" y="1375941"/>
                  </a:lnTo>
                  <a:lnTo>
                    <a:pt x="17662" y="1426967"/>
                  </a:lnTo>
                  <a:lnTo>
                    <a:pt x="27405" y="1477287"/>
                  </a:lnTo>
                  <a:lnTo>
                    <a:pt x="39186" y="1526854"/>
                  </a:lnTo>
                  <a:lnTo>
                    <a:pt x="52961" y="1575621"/>
                  </a:lnTo>
                  <a:lnTo>
                    <a:pt x="68682" y="1623540"/>
                  </a:lnTo>
                  <a:lnTo>
                    <a:pt x="86304" y="1670566"/>
                  </a:lnTo>
                  <a:lnTo>
                    <a:pt x="105780" y="1716650"/>
                  </a:lnTo>
                  <a:lnTo>
                    <a:pt x="127064" y="1761746"/>
                  </a:lnTo>
                  <a:lnTo>
                    <a:pt x="150111" y="1805806"/>
                  </a:lnTo>
                  <a:lnTo>
                    <a:pt x="174874" y="1848784"/>
                  </a:lnTo>
                  <a:lnTo>
                    <a:pt x="201307" y="1890633"/>
                  </a:lnTo>
                  <a:lnTo>
                    <a:pt x="229364" y="1931306"/>
                  </a:lnTo>
                  <a:lnTo>
                    <a:pt x="259000" y="1970755"/>
                  </a:lnTo>
                  <a:lnTo>
                    <a:pt x="290167" y="2008933"/>
                  </a:lnTo>
                  <a:lnTo>
                    <a:pt x="322819" y="2045794"/>
                  </a:lnTo>
                  <a:lnTo>
                    <a:pt x="356912" y="2081291"/>
                  </a:lnTo>
                  <a:lnTo>
                    <a:pt x="358047" y="2082381"/>
                  </a:lnTo>
                  <a:lnTo>
                    <a:pt x="372544" y="2067884"/>
                  </a:lnTo>
                  <a:lnTo>
                    <a:pt x="371951" y="2067311"/>
                  </a:lnTo>
                  <a:lnTo>
                    <a:pt x="338360" y="2032344"/>
                  </a:lnTo>
                  <a:lnTo>
                    <a:pt x="306190" y="1996045"/>
                  </a:lnTo>
                  <a:lnTo>
                    <a:pt x="275486" y="1958461"/>
                  </a:lnTo>
                  <a:lnTo>
                    <a:pt x="246293" y="1919636"/>
                  </a:lnTo>
                  <a:lnTo>
                    <a:pt x="218656" y="1879615"/>
                  </a:lnTo>
                  <a:lnTo>
                    <a:pt x="192621" y="1838444"/>
                  </a:lnTo>
                  <a:lnTo>
                    <a:pt x="168232" y="1796168"/>
                  </a:lnTo>
                  <a:lnTo>
                    <a:pt x="145535" y="1752832"/>
                  </a:lnTo>
                  <a:lnTo>
                    <a:pt x="124574" y="1708482"/>
                  </a:lnTo>
                  <a:lnTo>
                    <a:pt x="105395" y="1663161"/>
                  </a:lnTo>
                  <a:lnTo>
                    <a:pt x="88044" y="1616916"/>
                  </a:lnTo>
                  <a:lnTo>
                    <a:pt x="72564" y="1569792"/>
                  </a:lnTo>
                  <a:lnTo>
                    <a:pt x="59003" y="1521834"/>
                  </a:lnTo>
                  <a:lnTo>
                    <a:pt x="47403" y="1473087"/>
                  </a:lnTo>
                  <a:lnTo>
                    <a:pt x="37812" y="1423595"/>
                  </a:lnTo>
                  <a:lnTo>
                    <a:pt x="30273" y="1373406"/>
                  </a:lnTo>
                  <a:lnTo>
                    <a:pt x="24832" y="1322562"/>
                  </a:lnTo>
                  <a:lnTo>
                    <a:pt x="21535" y="1271111"/>
                  </a:lnTo>
                  <a:lnTo>
                    <a:pt x="20425" y="1219096"/>
                  </a:lnTo>
                  <a:lnTo>
                    <a:pt x="21535" y="1167090"/>
                  </a:lnTo>
                  <a:lnTo>
                    <a:pt x="24832" y="1115663"/>
                  </a:lnTo>
                  <a:lnTo>
                    <a:pt x="30273" y="1064859"/>
                  </a:lnTo>
                  <a:lnTo>
                    <a:pt x="37811" y="1014721"/>
                  </a:lnTo>
                  <a:lnTo>
                    <a:pt x="47403" y="965292"/>
                  </a:lnTo>
                  <a:lnTo>
                    <a:pt x="59002" y="916615"/>
                  </a:lnTo>
                  <a:lnTo>
                    <a:pt x="72564" y="868734"/>
                  </a:lnTo>
                  <a:lnTo>
                    <a:pt x="88044" y="821692"/>
                  </a:lnTo>
                  <a:lnTo>
                    <a:pt x="105395" y="775532"/>
                  </a:lnTo>
                  <a:lnTo>
                    <a:pt x="124574" y="730297"/>
                  </a:lnTo>
                  <a:lnTo>
                    <a:pt x="145534" y="686031"/>
                  </a:lnTo>
                  <a:lnTo>
                    <a:pt x="168232" y="642777"/>
                  </a:lnTo>
                  <a:lnTo>
                    <a:pt x="192621" y="600579"/>
                  </a:lnTo>
                  <a:lnTo>
                    <a:pt x="218656" y="559479"/>
                  </a:lnTo>
                  <a:lnTo>
                    <a:pt x="246293" y="519520"/>
                  </a:lnTo>
                  <a:lnTo>
                    <a:pt x="275486" y="480747"/>
                  </a:lnTo>
                  <a:lnTo>
                    <a:pt x="306190" y="443202"/>
                  </a:lnTo>
                  <a:lnTo>
                    <a:pt x="338360" y="406928"/>
                  </a:lnTo>
                  <a:lnTo>
                    <a:pt x="371950" y="371969"/>
                  </a:lnTo>
                  <a:lnTo>
                    <a:pt x="406761" y="338377"/>
                  </a:lnTo>
                  <a:lnTo>
                    <a:pt x="442918" y="306206"/>
                  </a:lnTo>
                  <a:lnTo>
                    <a:pt x="480377" y="275501"/>
                  </a:lnTo>
                  <a:lnTo>
                    <a:pt x="519091" y="246307"/>
                  </a:lnTo>
                  <a:lnTo>
                    <a:pt x="559015" y="218669"/>
                  </a:lnTo>
                  <a:lnTo>
                    <a:pt x="600101" y="192632"/>
                  </a:lnTo>
                  <a:lnTo>
                    <a:pt x="642304" y="168242"/>
                  </a:lnTo>
                  <a:lnTo>
                    <a:pt x="685578" y="145543"/>
                  </a:lnTo>
                  <a:lnTo>
                    <a:pt x="729877" y="124581"/>
                  </a:lnTo>
                  <a:lnTo>
                    <a:pt x="775155" y="105402"/>
                  </a:lnTo>
                  <a:lnTo>
                    <a:pt x="821364" y="88049"/>
                  </a:lnTo>
                  <a:lnTo>
                    <a:pt x="868461" y="72569"/>
                  </a:lnTo>
                  <a:lnTo>
                    <a:pt x="916397" y="59006"/>
                  </a:lnTo>
                  <a:lnTo>
                    <a:pt x="965127" y="47406"/>
                  </a:lnTo>
                  <a:lnTo>
                    <a:pt x="1014606" y="37814"/>
                  </a:lnTo>
                  <a:lnTo>
                    <a:pt x="1064786" y="30275"/>
                  </a:lnTo>
                  <a:lnTo>
                    <a:pt x="1115622" y="24834"/>
                  </a:lnTo>
                  <a:lnTo>
                    <a:pt x="1167068" y="21536"/>
                  </a:lnTo>
                  <a:lnTo>
                    <a:pt x="1219077" y="20427"/>
                  </a:lnTo>
                  <a:lnTo>
                    <a:pt x="1441176" y="20427"/>
                  </a:lnTo>
                  <a:lnTo>
                    <a:pt x="1426963" y="17672"/>
                  </a:lnTo>
                  <a:lnTo>
                    <a:pt x="1375934" y="10008"/>
                  </a:lnTo>
                  <a:lnTo>
                    <a:pt x="1324246" y="4478"/>
                  </a:lnTo>
                  <a:lnTo>
                    <a:pt x="1271945" y="1127"/>
                  </a:lnTo>
                  <a:lnTo>
                    <a:pt x="1219077" y="0"/>
                  </a:lnTo>
                  <a:close/>
                </a:path>
                <a:path w="2082165" h="2082800">
                  <a:moveTo>
                    <a:pt x="1441176" y="20427"/>
                  </a:moveTo>
                  <a:lnTo>
                    <a:pt x="1219077" y="20427"/>
                  </a:lnTo>
                  <a:lnTo>
                    <a:pt x="1271092" y="21536"/>
                  </a:lnTo>
                  <a:lnTo>
                    <a:pt x="1322544" y="24834"/>
                  </a:lnTo>
                  <a:lnTo>
                    <a:pt x="1373387" y="30275"/>
                  </a:lnTo>
                  <a:lnTo>
                    <a:pt x="1423577" y="37814"/>
                  </a:lnTo>
                  <a:lnTo>
                    <a:pt x="1473068" y="47406"/>
                  </a:lnTo>
                  <a:lnTo>
                    <a:pt x="1521815" y="59006"/>
                  </a:lnTo>
                  <a:lnTo>
                    <a:pt x="1569774" y="72569"/>
                  </a:lnTo>
                  <a:lnTo>
                    <a:pt x="1616898" y="88049"/>
                  </a:lnTo>
                  <a:lnTo>
                    <a:pt x="1663143" y="105402"/>
                  </a:lnTo>
                  <a:lnTo>
                    <a:pt x="1708463" y="124581"/>
                  </a:lnTo>
                  <a:lnTo>
                    <a:pt x="1752814" y="145543"/>
                  </a:lnTo>
                  <a:lnTo>
                    <a:pt x="1796150" y="168242"/>
                  </a:lnTo>
                  <a:lnTo>
                    <a:pt x="1838426" y="192632"/>
                  </a:lnTo>
                  <a:lnTo>
                    <a:pt x="1879597" y="218669"/>
                  </a:lnTo>
                  <a:lnTo>
                    <a:pt x="1919617" y="246307"/>
                  </a:lnTo>
                  <a:lnTo>
                    <a:pt x="1958442" y="275501"/>
                  </a:lnTo>
                  <a:lnTo>
                    <a:pt x="1996026" y="306206"/>
                  </a:lnTo>
                  <a:lnTo>
                    <a:pt x="2032325" y="338377"/>
                  </a:lnTo>
                  <a:lnTo>
                    <a:pt x="2067293" y="371969"/>
                  </a:lnTo>
                  <a:lnTo>
                    <a:pt x="2067872" y="372574"/>
                  </a:lnTo>
                  <a:lnTo>
                    <a:pt x="2081842" y="358604"/>
                  </a:lnTo>
                  <a:lnTo>
                    <a:pt x="2045767" y="323745"/>
                  </a:lnTo>
                  <a:lnTo>
                    <a:pt x="2008908" y="290946"/>
                  </a:lnTo>
                  <a:lnTo>
                    <a:pt x="1970732" y="259650"/>
                  </a:lnTo>
                  <a:lnTo>
                    <a:pt x="1931285" y="229900"/>
                  </a:lnTo>
                  <a:lnTo>
                    <a:pt x="1890616" y="201743"/>
                  </a:lnTo>
                  <a:lnTo>
                    <a:pt x="1848770" y="175223"/>
                  </a:lnTo>
                  <a:lnTo>
                    <a:pt x="1805794" y="150385"/>
                  </a:lnTo>
                  <a:lnTo>
                    <a:pt x="1761736" y="127276"/>
                  </a:lnTo>
                  <a:lnTo>
                    <a:pt x="1716643" y="105939"/>
                  </a:lnTo>
                  <a:lnTo>
                    <a:pt x="1670560" y="86419"/>
                  </a:lnTo>
                  <a:lnTo>
                    <a:pt x="1623536" y="68763"/>
                  </a:lnTo>
                  <a:lnTo>
                    <a:pt x="1575618" y="53015"/>
                  </a:lnTo>
                  <a:lnTo>
                    <a:pt x="1526851" y="39221"/>
                  </a:lnTo>
                  <a:lnTo>
                    <a:pt x="1477284" y="27425"/>
                  </a:lnTo>
                  <a:lnTo>
                    <a:pt x="1441176" y="20427"/>
                  </a:lnTo>
                  <a:close/>
                </a:path>
              </a:pathLst>
            </a:custGeom>
            <a:solidFill>
              <a:srgbClr val="9FBB2D"/>
            </a:solidFill>
          </p:spPr>
          <p:txBody>
            <a:bodyPr wrap="square" lIns="0" tIns="0" rIns="0" bIns="0" rtlCol="0"/>
            <a:lstStyle/>
            <a:p>
              <a:endParaRPr/>
            </a:p>
          </p:txBody>
        </p:sp>
        <p:sp>
          <p:nvSpPr>
            <p:cNvPr id="5" name="object 5"/>
            <p:cNvSpPr/>
            <p:nvPr/>
          </p:nvSpPr>
          <p:spPr>
            <a:xfrm>
              <a:off x="9329181" y="2312066"/>
              <a:ext cx="2129790" cy="4285615"/>
            </a:xfrm>
            <a:custGeom>
              <a:avLst/>
              <a:gdLst/>
              <a:ahLst/>
              <a:cxnLst/>
              <a:rect l="l" t="t" r="r" b="b"/>
              <a:pathLst>
                <a:path w="2129790" h="4285615">
                  <a:moveTo>
                    <a:pt x="111619" y="0"/>
                  </a:moveTo>
                  <a:lnTo>
                    <a:pt x="0" y="0"/>
                  </a:lnTo>
                  <a:lnTo>
                    <a:pt x="0" y="763809"/>
                  </a:lnTo>
                  <a:lnTo>
                    <a:pt x="47831" y="765105"/>
                  </a:lnTo>
                  <a:lnTo>
                    <a:pt x="95248" y="768021"/>
                  </a:lnTo>
                  <a:lnTo>
                    <a:pt x="142222" y="772528"/>
                  </a:lnTo>
                  <a:lnTo>
                    <a:pt x="188727" y="778601"/>
                  </a:lnTo>
                  <a:lnTo>
                    <a:pt x="234735" y="786212"/>
                  </a:lnTo>
                  <a:lnTo>
                    <a:pt x="280221" y="795335"/>
                  </a:lnTo>
                  <a:lnTo>
                    <a:pt x="325156" y="805943"/>
                  </a:lnTo>
                  <a:lnTo>
                    <a:pt x="369514" y="818009"/>
                  </a:lnTo>
                  <a:lnTo>
                    <a:pt x="413268" y="831507"/>
                  </a:lnTo>
                  <a:lnTo>
                    <a:pt x="456392" y="846410"/>
                  </a:lnTo>
                  <a:lnTo>
                    <a:pt x="498857" y="862690"/>
                  </a:lnTo>
                  <a:lnTo>
                    <a:pt x="540637" y="880322"/>
                  </a:lnTo>
                  <a:lnTo>
                    <a:pt x="581705" y="899278"/>
                  </a:lnTo>
                  <a:lnTo>
                    <a:pt x="622035" y="919532"/>
                  </a:lnTo>
                  <a:lnTo>
                    <a:pt x="661599" y="941057"/>
                  </a:lnTo>
                  <a:lnTo>
                    <a:pt x="700369" y="963827"/>
                  </a:lnTo>
                  <a:lnTo>
                    <a:pt x="738321" y="987813"/>
                  </a:lnTo>
                  <a:lnTo>
                    <a:pt x="775425" y="1012991"/>
                  </a:lnTo>
                  <a:lnTo>
                    <a:pt x="811656" y="1039332"/>
                  </a:lnTo>
                  <a:lnTo>
                    <a:pt x="846986" y="1066811"/>
                  </a:lnTo>
                  <a:lnTo>
                    <a:pt x="881389" y="1095400"/>
                  </a:lnTo>
                  <a:lnTo>
                    <a:pt x="914837" y="1125072"/>
                  </a:lnTo>
                  <a:lnTo>
                    <a:pt x="947304" y="1155802"/>
                  </a:lnTo>
                  <a:lnTo>
                    <a:pt x="978762" y="1187562"/>
                  </a:lnTo>
                  <a:lnTo>
                    <a:pt x="1009185" y="1220325"/>
                  </a:lnTo>
                  <a:lnTo>
                    <a:pt x="1038545" y="1254065"/>
                  </a:lnTo>
                  <a:lnTo>
                    <a:pt x="1066817" y="1288754"/>
                  </a:lnTo>
                  <a:lnTo>
                    <a:pt x="1093971" y="1324367"/>
                  </a:lnTo>
                  <a:lnTo>
                    <a:pt x="1119983" y="1360877"/>
                  </a:lnTo>
                  <a:lnTo>
                    <a:pt x="1144824" y="1398255"/>
                  </a:lnTo>
                  <a:lnTo>
                    <a:pt x="1168469" y="1436477"/>
                  </a:lnTo>
                  <a:lnTo>
                    <a:pt x="1190889" y="1475515"/>
                  </a:lnTo>
                  <a:lnTo>
                    <a:pt x="1212058" y="1515342"/>
                  </a:lnTo>
                  <a:lnTo>
                    <a:pt x="1231949" y="1555932"/>
                  </a:lnTo>
                  <a:lnTo>
                    <a:pt x="1250535" y="1597258"/>
                  </a:lnTo>
                  <a:lnTo>
                    <a:pt x="1267789" y="1639293"/>
                  </a:lnTo>
                  <a:lnTo>
                    <a:pt x="1283684" y="1682010"/>
                  </a:lnTo>
                  <a:lnTo>
                    <a:pt x="1298194" y="1725383"/>
                  </a:lnTo>
                  <a:lnTo>
                    <a:pt x="1311290" y="1769384"/>
                  </a:lnTo>
                  <a:lnTo>
                    <a:pt x="1322947" y="1813988"/>
                  </a:lnTo>
                  <a:lnTo>
                    <a:pt x="1333137" y="1859167"/>
                  </a:lnTo>
                  <a:lnTo>
                    <a:pt x="1341833" y="1904895"/>
                  </a:lnTo>
                  <a:lnTo>
                    <a:pt x="1349008" y="1951144"/>
                  </a:lnTo>
                  <a:lnTo>
                    <a:pt x="1354636" y="1997888"/>
                  </a:lnTo>
                  <a:lnTo>
                    <a:pt x="1358690" y="2045101"/>
                  </a:lnTo>
                  <a:lnTo>
                    <a:pt x="1361141" y="2092755"/>
                  </a:lnTo>
                  <a:lnTo>
                    <a:pt x="1361965" y="2140824"/>
                  </a:lnTo>
                  <a:lnTo>
                    <a:pt x="1361141" y="2188901"/>
                  </a:lnTo>
                  <a:lnTo>
                    <a:pt x="1358690" y="2236563"/>
                  </a:lnTo>
                  <a:lnTo>
                    <a:pt x="1354636" y="2283782"/>
                  </a:lnTo>
                  <a:lnTo>
                    <a:pt x="1349008" y="2330533"/>
                  </a:lnTo>
                  <a:lnTo>
                    <a:pt x="1341833" y="2376789"/>
                  </a:lnTo>
                  <a:lnTo>
                    <a:pt x="1333137" y="2422522"/>
                  </a:lnTo>
                  <a:lnTo>
                    <a:pt x="1322947" y="2467707"/>
                  </a:lnTo>
                  <a:lnTo>
                    <a:pt x="1311290" y="2512315"/>
                  </a:lnTo>
                  <a:lnTo>
                    <a:pt x="1298194" y="2556322"/>
                  </a:lnTo>
                  <a:lnTo>
                    <a:pt x="1283684" y="2599699"/>
                  </a:lnTo>
                  <a:lnTo>
                    <a:pt x="1267789" y="2642420"/>
                  </a:lnTo>
                  <a:lnTo>
                    <a:pt x="1250535" y="2684459"/>
                  </a:lnTo>
                  <a:lnTo>
                    <a:pt x="1231949" y="2725788"/>
                  </a:lnTo>
                  <a:lnTo>
                    <a:pt x="1212058" y="2766381"/>
                  </a:lnTo>
                  <a:lnTo>
                    <a:pt x="1190889" y="2806212"/>
                  </a:lnTo>
                  <a:lnTo>
                    <a:pt x="1168469" y="2845252"/>
                  </a:lnTo>
                  <a:lnTo>
                    <a:pt x="1144825" y="2883476"/>
                  </a:lnTo>
                  <a:lnTo>
                    <a:pt x="1119983" y="2920858"/>
                  </a:lnTo>
                  <a:lnTo>
                    <a:pt x="1093972" y="2957369"/>
                  </a:lnTo>
                  <a:lnTo>
                    <a:pt x="1066817" y="2992984"/>
                  </a:lnTo>
                  <a:lnTo>
                    <a:pt x="1038546" y="3027675"/>
                  </a:lnTo>
                  <a:lnTo>
                    <a:pt x="1009185" y="3061417"/>
                  </a:lnTo>
                  <a:lnTo>
                    <a:pt x="978762" y="3094181"/>
                  </a:lnTo>
                  <a:lnTo>
                    <a:pt x="947304" y="3125942"/>
                  </a:lnTo>
                  <a:lnTo>
                    <a:pt x="914837" y="3156673"/>
                  </a:lnTo>
                  <a:lnTo>
                    <a:pt x="881389" y="3186346"/>
                  </a:lnTo>
                  <a:lnTo>
                    <a:pt x="846987" y="3214936"/>
                  </a:lnTo>
                  <a:lnTo>
                    <a:pt x="811656" y="3242416"/>
                  </a:lnTo>
                  <a:lnTo>
                    <a:pt x="775426" y="3268758"/>
                  </a:lnTo>
                  <a:lnTo>
                    <a:pt x="738321" y="3293936"/>
                  </a:lnTo>
                  <a:lnTo>
                    <a:pt x="700370" y="3317923"/>
                  </a:lnTo>
                  <a:lnTo>
                    <a:pt x="661599" y="3340693"/>
                  </a:lnTo>
                  <a:lnTo>
                    <a:pt x="622035" y="3362218"/>
                  </a:lnTo>
                  <a:lnTo>
                    <a:pt x="581706" y="3382473"/>
                  </a:lnTo>
                  <a:lnTo>
                    <a:pt x="540637" y="3401429"/>
                  </a:lnTo>
                  <a:lnTo>
                    <a:pt x="498857" y="3419062"/>
                  </a:lnTo>
                  <a:lnTo>
                    <a:pt x="456392" y="3435343"/>
                  </a:lnTo>
                  <a:lnTo>
                    <a:pt x="413269" y="3450246"/>
                  </a:lnTo>
                  <a:lnTo>
                    <a:pt x="369515" y="3463744"/>
                  </a:lnTo>
                  <a:lnTo>
                    <a:pt x="325156" y="3475811"/>
                  </a:lnTo>
                  <a:lnTo>
                    <a:pt x="280221" y="3486420"/>
                  </a:lnTo>
                  <a:lnTo>
                    <a:pt x="234736" y="3495544"/>
                  </a:lnTo>
                  <a:lnTo>
                    <a:pt x="188727" y="3503156"/>
                  </a:lnTo>
                  <a:lnTo>
                    <a:pt x="142222" y="3509230"/>
                  </a:lnTo>
                  <a:lnTo>
                    <a:pt x="95248" y="3513739"/>
                  </a:lnTo>
                  <a:lnTo>
                    <a:pt x="47832" y="3516655"/>
                  </a:lnTo>
                  <a:lnTo>
                    <a:pt x="0" y="3517954"/>
                  </a:lnTo>
                  <a:lnTo>
                    <a:pt x="0" y="4285504"/>
                  </a:lnTo>
                  <a:lnTo>
                    <a:pt x="48266" y="4284662"/>
                  </a:lnTo>
                  <a:lnTo>
                    <a:pt x="96267" y="4282765"/>
                  </a:lnTo>
                  <a:lnTo>
                    <a:pt x="143992" y="4279822"/>
                  </a:lnTo>
                  <a:lnTo>
                    <a:pt x="191429" y="4275845"/>
                  </a:lnTo>
                  <a:lnTo>
                    <a:pt x="238567" y="4270845"/>
                  </a:lnTo>
                  <a:lnTo>
                    <a:pt x="285394" y="4264833"/>
                  </a:lnTo>
                  <a:lnTo>
                    <a:pt x="331901" y="4257821"/>
                  </a:lnTo>
                  <a:lnTo>
                    <a:pt x="378075" y="4249819"/>
                  </a:lnTo>
                  <a:lnTo>
                    <a:pt x="423905" y="4240839"/>
                  </a:lnTo>
                  <a:lnTo>
                    <a:pt x="469380" y="4230891"/>
                  </a:lnTo>
                  <a:lnTo>
                    <a:pt x="514490" y="4219987"/>
                  </a:lnTo>
                  <a:lnTo>
                    <a:pt x="559222" y="4208139"/>
                  </a:lnTo>
                  <a:lnTo>
                    <a:pt x="603565" y="4195356"/>
                  </a:lnTo>
                  <a:lnTo>
                    <a:pt x="647509" y="4181651"/>
                  </a:lnTo>
                  <a:lnTo>
                    <a:pt x="691042" y="4167034"/>
                  </a:lnTo>
                  <a:lnTo>
                    <a:pt x="734152" y="4151517"/>
                  </a:lnTo>
                  <a:lnTo>
                    <a:pt x="776830" y="4135110"/>
                  </a:lnTo>
                  <a:lnTo>
                    <a:pt x="819062" y="4117826"/>
                  </a:lnTo>
                  <a:lnTo>
                    <a:pt x="860840" y="4099674"/>
                  </a:lnTo>
                  <a:lnTo>
                    <a:pt x="902150" y="4080667"/>
                  </a:lnTo>
                  <a:lnTo>
                    <a:pt x="942982" y="4060814"/>
                  </a:lnTo>
                  <a:lnTo>
                    <a:pt x="983325" y="4040129"/>
                  </a:lnTo>
                  <a:lnTo>
                    <a:pt x="1023167" y="4018620"/>
                  </a:lnTo>
                  <a:lnTo>
                    <a:pt x="1062497" y="3996301"/>
                  </a:lnTo>
                  <a:lnTo>
                    <a:pt x="1101305" y="3973181"/>
                  </a:lnTo>
                  <a:lnTo>
                    <a:pt x="1139578" y="3949273"/>
                  </a:lnTo>
                  <a:lnTo>
                    <a:pt x="1177307" y="3924586"/>
                  </a:lnTo>
                  <a:lnTo>
                    <a:pt x="1214478" y="3899133"/>
                  </a:lnTo>
                  <a:lnTo>
                    <a:pt x="1251082" y="3872924"/>
                  </a:lnTo>
                  <a:lnTo>
                    <a:pt x="1287107" y="3845971"/>
                  </a:lnTo>
                  <a:lnTo>
                    <a:pt x="1322542" y="3818284"/>
                  </a:lnTo>
                  <a:lnTo>
                    <a:pt x="1357375" y="3789876"/>
                  </a:lnTo>
                  <a:lnTo>
                    <a:pt x="1391596" y="3760756"/>
                  </a:lnTo>
                  <a:lnTo>
                    <a:pt x="1425193" y="3730936"/>
                  </a:lnTo>
                  <a:lnTo>
                    <a:pt x="1458155" y="3700428"/>
                  </a:lnTo>
                  <a:lnTo>
                    <a:pt x="1490471" y="3669242"/>
                  </a:lnTo>
                  <a:lnTo>
                    <a:pt x="1522130" y="3637390"/>
                  </a:lnTo>
                  <a:lnTo>
                    <a:pt x="1553120" y="3604882"/>
                  </a:lnTo>
                  <a:lnTo>
                    <a:pt x="1583431" y="3571730"/>
                  </a:lnTo>
                  <a:lnTo>
                    <a:pt x="1613050" y="3537945"/>
                  </a:lnTo>
                  <a:lnTo>
                    <a:pt x="1641967" y="3503538"/>
                  </a:lnTo>
                  <a:lnTo>
                    <a:pt x="1670171" y="3468521"/>
                  </a:lnTo>
                  <a:lnTo>
                    <a:pt x="1697651" y="3432903"/>
                  </a:lnTo>
                  <a:lnTo>
                    <a:pt x="1724394" y="3396698"/>
                  </a:lnTo>
                  <a:lnTo>
                    <a:pt x="1750391" y="3359915"/>
                  </a:lnTo>
                  <a:lnTo>
                    <a:pt x="1775630" y="3322565"/>
                  </a:lnTo>
                  <a:lnTo>
                    <a:pt x="1800099" y="3284661"/>
                  </a:lnTo>
                  <a:lnTo>
                    <a:pt x="1823787" y="3246213"/>
                  </a:lnTo>
                  <a:lnTo>
                    <a:pt x="1846684" y="3207232"/>
                  </a:lnTo>
                  <a:lnTo>
                    <a:pt x="1868778" y="3167729"/>
                  </a:lnTo>
                  <a:lnTo>
                    <a:pt x="1890058" y="3127716"/>
                  </a:lnTo>
                  <a:lnTo>
                    <a:pt x="1910512" y="3087204"/>
                  </a:lnTo>
                  <a:lnTo>
                    <a:pt x="1930130" y="3046203"/>
                  </a:lnTo>
                  <a:lnTo>
                    <a:pt x="1948900" y="3004726"/>
                  </a:lnTo>
                  <a:lnTo>
                    <a:pt x="1966811" y="2962782"/>
                  </a:lnTo>
                  <a:lnTo>
                    <a:pt x="1983852" y="2920384"/>
                  </a:lnTo>
                  <a:lnTo>
                    <a:pt x="2000011" y="2877541"/>
                  </a:lnTo>
                  <a:lnTo>
                    <a:pt x="2015278" y="2834267"/>
                  </a:lnTo>
                  <a:lnTo>
                    <a:pt x="2029641" y="2790571"/>
                  </a:lnTo>
                  <a:lnTo>
                    <a:pt x="2043089" y="2746465"/>
                  </a:lnTo>
                  <a:lnTo>
                    <a:pt x="2055611" y="2701960"/>
                  </a:lnTo>
                  <a:lnTo>
                    <a:pt x="2067196" y="2657067"/>
                  </a:lnTo>
                  <a:lnTo>
                    <a:pt x="2077832" y="2611797"/>
                  </a:lnTo>
                  <a:lnTo>
                    <a:pt x="2087508" y="2566161"/>
                  </a:lnTo>
                  <a:lnTo>
                    <a:pt x="2096213" y="2520171"/>
                  </a:lnTo>
                  <a:lnTo>
                    <a:pt x="2103936" y="2473837"/>
                  </a:lnTo>
                  <a:lnTo>
                    <a:pt x="2110666" y="2427172"/>
                  </a:lnTo>
                  <a:lnTo>
                    <a:pt x="2116391" y="2380185"/>
                  </a:lnTo>
                  <a:lnTo>
                    <a:pt x="2121100" y="2332888"/>
                  </a:lnTo>
                  <a:lnTo>
                    <a:pt x="2124782" y="2285292"/>
                  </a:lnTo>
                  <a:lnTo>
                    <a:pt x="2127426" y="2237409"/>
                  </a:lnTo>
                  <a:lnTo>
                    <a:pt x="2129021" y="2189249"/>
                  </a:lnTo>
                  <a:lnTo>
                    <a:pt x="2129555" y="2140824"/>
                  </a:lnTo>
                  <a:lnTo>
                    <a:pt x="2129021" y="2092405"/>
                  </a:lnTo>
                  <a:lnTo>
                    <a:pt x="2127426" y="2044251"/>
                  </a:lnTo>
                  <a:lnTo>
                    <a:pt x="2124782" y="1996374"/>
                  </a:lnTo>
                  <a:lnTo>
                    <a:pt x="2121100" y="1948784"/>
                  </a:lnTo>
                  <a:lnTo>
                    <a:pt x="2116391" y="1901492"/>
                  </a:lnTo>
                  <a:lnTo>
                    <a:pt x="2110666" y="1854511"/>
                  </a:lnTo>
                  <a:lnTo>
                    <a:pt x="2103936" y="1807850"/>
                  </a:lnTo>
                  <a:lnTo>
                    <a:pt x="2096213" y="1761522"/>
                  </a:lnTo>
                  <a:lnTo>
                    <a:pt x="2087508" y="1715536"/>
                  </a:lnTo>
                  <a:lnTo>
                    <a:pt x="2077832" y="1669905"/>
                  </a:lnTo>
                  <a:lnTo>
                    <a:pt x="2067196" y="1624640"/>
                  </a:lnTo>
                  <a:lnTo>
                    <a:pt x="2055611" y="1579751"/>
                  </a:lnTo>
                  <a:lnTo>
                    <a:pt x="2043089" y="1535250"/>
                  </a:lnTo>
                  <a:lnTo>
                    <a:pt x="2029641" y="1491148"/>
                  </a:lnTo>
                  <a:lnTo>
                    <a:pt x="2015278" y="1447456"/>
                  </a:lnTo>
                  <a:lnTo>
                    <a:pt x="2000011" y="1404185"/>
                  </a:lnTo>
                  <a:lnTo>
                    <a:pt x="1983852" y="1361347"/>
                  </a:lnTo>
                  <a:lnTo>
                    <a:pt x="1966811" y="1318952"/>
                  </a:lnTo>
                  <a:lnTo>
                    <a:pt x="1948900" y="1277012"/>
                  </a:lnTo>
                  <a:lnTo>
                    <a:pt x="1930130" y="1235537"/>
                  </a:lnTo>
                  <a:lnTo>
                    <a:pt x="1910512" y="1194540"/>
                  </a:lnTo>
                  <a:lnTo>
                    <a:pt x="1890058" y="1154030"/>
                  </a:lnTo>
                  <a:lnTo>
                    <a:pt x="1868778" y="1114020"/>
                  </a:lnTo>
                  <a:lnTo>
                    <a:pt x="1846684" y="1074520"/>
                  </a:lnTo>
                  <a:lnTo>
                    <a:pt x="1823787" y="1035542"/>
                  </a:lnTo>
                  <a:lnTo>
                    <a:pt x="1800098" y="997096"/>
                  </a:lnTo>
                  <a:lnTo>
                    <a:pt x="1775629" y="959194"/>
                  </a:lnTo>
                  <a:lnTo>
                    <a:pt x="1750391" y="921848"/>
                  </a:lnTo>
                  <a:lnTo>
                    <a:pt x="1724394" y="885067"/>
                  </a:lnTo>
                  <a:lnTo>
                    <a:pt x="1697650" y="848863"/>
                  </a:lnTo>
                  <a:lnTo>
                    <a:pt x="1670171" y="813248"/>
                  </a:lnTo>
                  <a:lnTo>
                    <a:pt x="1641967" y="778233"/>
                  </a:lnTo>
                  <a:lnTo>
                    <a:pt x="1613050" y="743828"/>
                  </a:lnTo>
                  <a:lnTo>
                    <a:pt x="1583430" y="710045"/>
                  </a:lnTo>
                  <a:lnTo>
                    <a:pt x="1553120" y="676894"/>
                  </a:lnTo>
                  <a:lnTo>
                    <a:pt x="1522130" y="644388"/>
                  </a:lnTo>
                  <a:lnTo>
                    <a:pt x="1490471" y="612538"/>
                  </a:lnTo>
                  <a:lnTo>
                    <a:pt x="1458155" y="581353"/>
                  </a:lnTo>
                  <a:lnTo>
                    <a:pt x="1425193" y="550846"/>
                  </a:lnTo>
                  <a:lnTo>
                    <a:pt x="1391595" y="521028"/>
                  </a:lnTo>
                  <a:lnTo>
                    <a:pt x="1357375" y="491910"/>
                  </a:lnTo>
                  <a:lnTo>
                    <a:pt x="1322541" y="463502"/>
                  </a:lnTo>
                  <a:lnTo>
                    <a:pt x="1287106" y="435817"/>
                  </a:lnTo>
                  <a:lnTo>
                    <a:pt x="1251081" y="408865"/>
                  </a:lnTo>
                  <a:lnTo>
                    <a:pt x="1214478" y="382658"/>
                  </a:lnTo>
                  <a:lnTo>
                    <a:pt x="1177306" y="357205"/>
                  </a:lnTo>
                  <a:lnTo>
                    <a:pt x="1139578" y="332520"/>
                  </a:lnTo>
                  <a:lnTo>
                    <a:pt x="1101304" y="308613"/>
                  </a:lnTo>
                  <a:lnTo>
                    <a:pt x="1062497" y="285494"/>
                  </a:lnTo>
                  <a:lnTo>
                    <a:pt x="1023166" y="263176"/>
                  </a:lnTo>
                  <a:lnTo>
                    <a:pt x="983324" y="241668"/>
                  </a:lnTo>
                  <a:lnTo>
                    <a:pt x="942981" y="220984"/>
                  </a:lnTo>
                  <a:lnTo>
                    <a:pt x="902149" y="201132"/>
                  </a:lnTo>
                  <a:lnTo>
                    <a:pt x="860839" y="182126"/>
                  </a:lnTo>
                  <a:lnTo>
                    <a:pt x="819062" y="163975"/>
                  </a:lnTo>
                  <a:lnTo>
                    <a:pt x="776829" y="146692"/>
                  </a:lnTo>
                  <a:lnTo>
                    <a:pt x="734152" y="130286"/>
                  </a:lnTo>
                  <a:lnTo>
                    <a:pt x="691041" y="114770"/>
                  </a:lnTo>
                  <a:lnTo>
                    <a:pt x="647508" y="100154"/>
                  </a:lnTo>
                  <a:lnTo>
                    <a:pt x="603564" y="86450"/>
                  </a:lnTo>
                  <a:lnTo>
                    <a:pt x="559221" y="73668"/>
                  </a:lnTo>
                  <a:lnTo>
                    <a:pt x="514489" y="61821"/>
                  </a:lnTo>
                  <a:lnTo>
                    <a:pt x="469380" y="50918"/>
                  </a:lnTo>
                  <a:lnTo>
                    <a:pt x="423904" y="40971"/>
                  </a:lnTo>
                  <a:lnTo>
                    <a:pt x="378074" y="31992"/>
                  </a:lnTo>
                  <a:lnTo>
                    <a:pt x="331900" y="23991"/>
                  </a:lnTo>
                  <a:lnTo>
                    <a:pt x="285394" y="16980"/>
                  </a:lnTo>
                  <a:lnTo>
                    <a:pt x="238566" y="10969"/>
                  </a:lnTo>
                  <a:lnTo>
                    <a:pt x="191428" y="5971"/>
                  </a:lnTo>
                  <a:lnTo>
                    <a:pt x="143991" y="1995"/>
                  </a:lnTo>
                  <a:lnTo>
                    <a:pt x="111619" y="0"/>
                  </a:lnTo>
                  <a:close/>
                </a:path>
              </a:pathLst>
            </a:custGeom>
            <a:solidFill>
              <a:srgbClr val="AA952D"/>
            </a:solidFill>
          </p:spPr>
          <p:txBody>
            <a:bodyPr wrap="square" lIns="0" tIns="0" rIns="0" bIns="0" rtlCol="0"/>
            <a:lstStyle/>
            <a:p>
              <a:endParaRPr/>
            </a:p>
          </p:txBody>
        </p:sp>
      </p:grpSp>
      <p:sp>
        <p:nvSpPr>
          <p:cNvPr id="6" name="object 6"/>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pic>
        <p:nvPicPr>
          <p:cNvPr id="7" name="object 7"/>
          <p:cNvPicPr/>
          <p:nvPr/>
        </p:nvPicPr>
        <p:blipFill>
          <a:blip r:embed="rId2" cstate="print"/>
          <a:stretch>
            <a:fillRect/>
          </a:stretch>
        </p:blipFill>
        <p:spPr>
          <a:xfrm>
            <a:off x="8322564" y="3415284"/>
            <a:ext cx="2077212" cy="2046731"/>
          </a:xfrm>
          <a:prstGeom prst="rect">
            <a:avLst/>
          </a:prstGeom>
        </p:spPr>
      </p:pic>
      <p:sp>
        <p:nvSpPr>
          <p:cNvPr id="8" name="object 8"/>
          <p:cNvSpPr/>
          <p:nvPr/>
        </p:nvSpPr>
        <p:spPr>
          <a:xfrm>
            <a:off x="3020822" y="1828799"/>
            <a:ext cx="2810510" cy="586740"/>
          </a:xfrm>
          <a:custGeom>
            <a:avLst/>
            <a:gdLst/>
            <a:ahLst/>
            <a:cxnLst/>
            <a:rect l="l" t="t" r="r" b="b"/>
            <a:pathLst>
              <a:path w="2810510" h="586739">
                <a:moveTo>
                  <a:pt x="2529586" y="396367"/>
                </a:moveTo>
                <a:lnTo>
                  <a:pt x="2469299" y="372579"/>
                </a:lnTo>
                <a:lnTo>
                  <a:pt x="2433472" y="355828"/>
                </a:lnTo>
                <a:lnTo>
                  <a:pt x="2402459" y="335915"/>
                </a:lnTo>
                <a:lnTo>
                  <a:pt x="2318283" y="318389"/>
                </a:lnTo>
                <a:lnTo>
                  <a:pt x="2276868" y="310197"/>
                </a:lnTo>
                <a:lnTo>
                  <a:pt x="2234603" y="304012"/>
                </a:lnTo>
                <a:lnTo>
                  <a:pt x="2190369" y="301244"/>
                </a:lnTo>
                <a:lnTo>
                  <a:pt x="861949" y="292608"/>
                </a:lnTo>
                <a:lnTo>
                  <a:pt x="819632" y="297116"/>
                </a:lnTo>
                <a:lnTo>
                  <a:pt x="777240" y="301244"/>
                </a:lnTo>
                <a:lnTo>
                  <a:pt x="748982" y="303453"/>
                </a:lnTo>
                <a:lnTo>
                  <a:pt x="692378" y="307390"/>
                </a:lnTo>
                <a:lnTo>
                  <a:pt x="664210" y="309880"/>
                </a:lnTo>
                <a:lnTo>
                  <a:pt x="649998" y="312000"/>
                </a:lnTo>
                <a:lnTo>
                  <a:pt x="635977" y="314731"/>
                </a:lnTo>
                <a:lnTo>
                  <a:pt x="621919" y="317195"/>
                </a:lnTo>
                <a:lnTo>
                  <a:pt x="378383" y="327164"/>
                </a:lnTo>
                <a:lnTo>
                  <a:pt x="311645" y="329260"/>
                </a:lnTo>
                <a:lnTo>
                  <a:pt x="261112" y="329793"/>
                </a:lnTo>
                <a:lnTo>
                  <a:pt x="238264" y="329463"/>
                </a:lnTo>
                <a:lnTo>
                  <a:pt x="215061" y="328714"/>
                </a:lnTo>
                <a:lnTo>
                  <a:pt x="190030" y="327545"/>
                </a:lnTo>
                <a:lnTo>
                  <a:pt x="161709" y="325945"/>
                </a:lnTo>
                <a:lnTo>
                  <a:pt x="42291" y="318516"/>
                </a:lnTo>
                <a:lnTo>
                  <a:pt x="32270" y="335318"/>
                </a:lnTo>
                <a:lnTo>
                  <a:pt x="17284" y="359689"/>
                </a:lnTo>
                <a:lnTo>
                  <a:pt x="4229" y="385114"/>
                </a:lnTo>
                <a:lnTo>
                  <a:pt x="0" y="405130"/>
                </a:lnTo>
                <a:lnTo>
                  <a:pt x="5588" y="420535"/>
                </a:lnTo>
                <a:lnTo>
                  <a:pt x="15570" y="432523"/>
                </a:lnTo>
                <a:lnTo>
                  <a:pt x="28333" y="443763"/>
                </a:lnTo>
                <a:lnTo>
                  <a:pt x="42291" y="456946"/>
                </a:lnTo>
                <a:lnTo>
                  <a:pt x="64566" y="482917"/>
                </a:lnTo>
                <a:lnTo>
                  <a:pt x="70370" y="491337"/>
                </a:lnTo>
                <a:lnTo>
                  <a:pt x="79806" y="497713"/>
                </a:lnTo>
                <a:lnTo>
                  <a:pt x="113030" y="517525"/>
                </a:lnTo>
                <a:lnTo>
                  <a:pt x="158686" y="526783"/>
                </a:lnTo>
                <a:lnTo>
                  <a:pt x="211963" y="534797"/>
                </a:lnTo>
                <a:lnTo>
                  <a:pt x="222643" y="536727"/>
                </a:lnTo>
                <a:lnTo>
                  <a:pt x="330530" y="559320"/>
                </a:lnTo>
                <a:lnTo>
                  <a:pt x="372198" y="567728"/>
                </a:lnTo>
                <a:lnTo>
                  <a:pt x="414959" y="574852"/>
                </a:lnTo>
                <a:lnTo>
                  <a:pt x="1625092" y="586740"/>
                </a:lnTo>
                <a:lnTo>
                  <a:pt x="1897735" y="579361"/>
                </a:lnTo>
                <a:lnTo>
                  <a:pt x="2119477" y="566343"/>
                </a:lnTo>
                <a:lnTo>
                  <a:pt x="2202103" y="562254"/>
                </a:lnTo>
                <a:lnTo>
                  <a:pt x="2331720" y="543433"/>
                </a:lnTo>
                <a:lnTo>
                  <a:pt x="2363876" y="530987"/>
                </a:lnTo>
                <a:lnTo>
                  <a:pt x="2374138" y="526161"/>
                </a:lnTo>
                <a:lnTo>
                  <a:pt x="2417927" y="509231"/>
                </a:lnTo>
                <a:lnTo>
                  <a:pt x="2474899" y="481253"/>
                </a:lnTo>
                <a:lnTo>
                  <a:pt x="2509062" y="444474"/>
                </a:lnTo>
                <a:lnTo>
                  <a:pt x="2517660" y="425856"/>
                </a:lnTo>
                <a:lnTo>
                  <a:pt x="2529586" y="396367"/>
                </a:lnTo>
                <a:close/>
              </a:path>
              <a:path w="2810510" h="586739">
                <a:moveTo>
                  <a:pt x="2810002" y="103251"/>
                </a:moveTo>
                <a:lnTo>
                  <a:pt x="2773235" y="79578"/>
                </a:lnTo>
                <a:lnTo>
                  <a:pt x="2732405" y="43053"/>
                </a:lnTo>
                <a:lnTo>
                  <a:pt x="2681008" y="25679"/>
                </a:lnTo>
                <a:lnTo>
                  <a:pt x="2655735" y="17526"/>
                </a:lnTo>
                <a:lnTo>
                  <a:pt x="2629966" y="11379"/>
                </a:lnTo>
                <a:lnTo>
                  <a:pt x="2602992" y="8636"/>
                </a:lnTo>
                <a:lnTo>
                  <a:pt x="1792351" y="0"/>
                </a:lnTo>
                <a:lnTo>
                  <a:pt x="1740662" y="8636"/>
                </a:lnTo>
                <a:lnTo>
                  <a:pt x="1723377" y="10845"/>
                </a:lnTo>
                <a:lnTo>
                  <a:pt x="1688769" y="14782"/>
                </a:lnTo>
                <a:lnTo>
                  <a:pt x="1671574" y="17272"/>
                </a:lnTo>
                <a:lnTo>
                  <a:pt x="1662925" y="19316"/>
                </a:lnTo>
                <a:lnTo>
                  <a:pt x="1645869" y="24460"/>
                </a:lnTo>
                <a:lnTo>
                  <a:pt x="1637157" y="25781"/>
                </a:lnTo>
                <a:lnTo>
                  <a:pt x="1475219" y="35585"/>
                </a:lnTo>
                <a:lnTo>
                  <a:pt x="1445514" y="36779"/>
                </a:lnTo>
                <a:lnTo>
                  <a:pt x="1421015" y="36893"/>
                </a:lnTo>
                <a:lnTo>
                  <a:pt x="1397596" y="35890"/>
                </a:lnTo>
                <a:lnTo>
                  <a:pt x="1371079" y="33731"/>
                </a:lnTo>
                <a:lnTo>
                  <a:pt x="1292225" y="25781"/>
                </a:lnTo>
                <a:lnTo>
                  <a:pt x="1276883" y="66738"/>
                </a:lnTo>
                <a:lnTo>
                  <a:pt x="1268895" y="92049"/>
                </a:lnTo>
                <a:lnTo>
                  <a:pt x="1266317" y="111887"/>
                </a:lnTo>
                <a:lnTo>
                  <a:pt x="1269746" y="127215"/>
                </a:lnTo>
                <a:lnTo>
                  <a:pt x="1275842" y="139166"/>
                </a:lnTo>
                <a:lnTo>
                  <a:pt x="1283639" y="150393"/>
                </a:lnTo>
                <a:lnTo>
                  <a:pt x="1292225" y="163576"/>
                </a:lnTo>
                <a:lnTo>
                  <a:pt x="1305763" y="189369"/>
                </a:lnTo>
                <a:lnTo>
                  <a:pt x="1309268" y="197726"/>
                </a:lnTo>
                <a:lnTo>
                  <a:pt x="1315008" y="204063"/>
                </a:lnTo>
                <a:lnTo>
                  <a:pt x="1335278" y="223774"/>
                </a:lnTo>
                <a:lnTo>
                  <a:pt x="1363116" y="232918"/>
                </a:lnTo>
                <a:lnTo>
                  <a:pt x="1395730" y="240919"/>
                </a:lnTo>
                <a:lnTo>
                  <a:pt x="1402232" y="242849"/>
                </a:lnTo>
                <a:lnTo>
                  <a:pt x="1447419" y="258191"/>
                </a:lnTo>
                <a:lnTo>
                  <a:pt x="1468043" y="265315"/>
                </a:lnTo>
                <a:lnTo>
                  <a:pt x="1493469" y="273710"/>
                </a:lnTo>
                <a:lnTo>
                  <a:pt x="1519580" y="280784"/>
                </a:lnTo>
                <a:lnTo>
                  <a:pt x="1542288" y="283972"/>
                </a:lnTo>
                <a:lnTo>
                  <a:pt x="2258060" y="292608"/>
                </a:lnTo>
                <a:lnTo>
                  <a:pt x="2425928" y="285178"/>
                </a:lnTo>
                <a:lnTo>
                  <a:pt x="2525395" y="275336"/>
                </a:lnTo>
                <a:lnTo>
                  <a:pt x="2572715" y="271195"/>
                </a:lnTo>
                <a:lnTo>
                  <a:pt x="2614638" y="267690"/>
                </a:lnTo>
                <a:lnTo>
                  <a:pt x="2689225" y="249555"/>
                </a:lnTo>
                <a:lnTo>
                  <a:pt x="2708846" y="237147"/>
                </a:lnTo>
                <a:lnTo>
                  <a:pt x="2715133" y="232410"/>
                </a:lnTo>
                <a:lnTo>
                  <a:pt x="2761018" y="202806"/>
                </a:lnTo>
                <a:lnTo>
                  <a:pt x="2792730" y="163576"/>
                </a:lnTo>
                <a:lnTo>
                  <a:pt x="2802699" y="132613"/>
                </a:lnTo>
                <a:lnTo>
                  <a:pt x="2810002" y="103251"/>
                </a:lnTo>
                <a:close/>
              </a:path>
            </a:pathLst>
          </a:custGeom>
          <a:solidFill>
            <a:srgbClr val="FFFF00"/>
          </a:solidFill>
        </p:spPr>
        <p:txBody>
          <a:bodyPr wrap="square" lIns="0" tIns="0" rIns="0" bIns="0" rtlCol="0"/>
          <a:lstStyle/>
          <a:p>
            <a:endParaRPr/>
          </a:p>
        </p:txBody>
      </p:sp>
      <p:sp>
        <p:nvSpPr>
          <p:cNvPr id="9" name="object 9"/>
          <p:cNvSpPr/>
          <p:nvPr/>
        </p:nvSpPr>
        <p:spPr>
          <a:xfrm>
            <a:off x="5550661" y="4366259"/>
            <a:ext cx="2461260" cy="292735"/>
          </a:xfrm>
          <a:custGeom>
            <a:avLst/>
            <a:gdLst/>
            <a:ahLst/>
            <a:cxnLst/>
            <a:rect l="l" t="t" r="r" b="b"/>
            <a:pathLst>
              <a:path w="2461259" h="292735">
                <a:moveTo>
                  <a:pt x="838580" y="0"/>
                </a:moveTo>
                <a:lnTo>
                  <a:pt x="756158" y="8635"/>
                </a:lnTo>
                <a:lnTo>
                  <a:pt x="728668" y="10842"/>
                </a:lnTo>
                <a:lnTo>
                  <a:pt x="673594" y="14779"/>
                </a:lnTo>
                <a:lnTo>
                  <a:pt x="646176" y="17271"/>
                </a:lnTo>
                <a:lnTo>
                  <a:pt x="632350" y="19315"/>
                </a:lnTo>
                <a:lnTo>
                  <a:pt x="605081" y="24451"/>
                </a:lnTo>
                <a:lnTo>
                  <a:pt x="591185" y="25781"/>
                </a:lnTo>
                <a:lnTo>
                  <a:pt x="321831" y="35921"/>
                </a:lnTo>
                <a:lnTo>
                  <a:pt x="291748" y="36671"/>
                </a:lnTo>
                <a:lnTo>
                  <a:pt x="265493" y="36972"/>
                </a:lnTo>
                <a:lnTo>
                  <a:pt x="241306" y="36817"/>
                </a:lnTo>
                <a:lnTo>
                  <a:pt x="217428" y="36196"/>
                </a:lnTo>
                <a:lnTo>
                  <a:pt x="192103" y="35100"/>
                </a:lnTo>
                <a:lnTo>
                  <a:pt x="163570" y="33519"/>
                </a:lnTo>
                <a:lnTo>
                  <a:pt x="41148" y="25781"/>
                </a:lnTo>
                <a:lnTo>
                  <a:pt x="31361" y="42485"/>
                </a:lnTo>
                <a:lnTo>
                  <a:pt x="16763" y="66738"/>
                </a:lnTo>
                <a:lnTo>
                  <a:pt x="4071" y="92039"/>
                </a:lnTo>
                <a:lnTo>
                  <a:pt x="0" y="111887"/>
                </a:lnTo>
                <a:lnTo>
                  <a:pt x="5482" y="127214"/>
                </a:lnTo>
                <a:lnTo>
                  <a:pt x="15192" y="139160"/>
                </a:lnTo>
                <a:lnTo>
                  <a:pt x="27592" y="150391"/>
                </a:lnTo>
                <a:lnTo>
                  <a:pt x="41148" y="163575"/>
                </a:lnTo>
                <a:lnTo>
                  <a:pt x="62815" y="189358"/>
                </a:lnTo>
                <a:lnTo>
                  <a:pt x="68468" y="197723"/>
                </a:lnTo>
                <a:lnTo>
                  <a:pt x="77670" y="204063"/>
                </a:lnTo>
                <a:lnTo>
                  <a:pt x="109982" y="223773"/>
                </a:lnTo>
                <a:lnTo>
                  <a:pt x="154384" y="232917"/>
                </a:lnTo>
                <a:lnTo>
                  <a:pt x="206121" y="240919"/>
                </a:lnTo>
                <a:lnTo>
                  <a:pt x="216588" y="242839"/>
                </a:lnTo>
                <a:lnTo>
                  <a:pt x="288671" y="258190"/>
                </a:lnTo>
                <a:lnTo>
                  <a:pt x="321538" y="265308"/>
                </a:lnTo>
                <a:lnTo>
                  <a:pt x="362061" y="273700"/>
                </a:lnTo>
                <a:lnTo>
                  <a:pt x="403703" y="280783"/>
                </a:lnTo>
                <a:lnTo>
                  <a:pt x="439927" y="283971"/>
                </a:lnTo>
                <a:lnTo>
                  <a:pt x="1581022" y="292607"/>
                </a:lnTo>
                <a:lnTo>
                  <a:pt x="1846294" y="285271"/>
                </a:lnTo>
                <a:lnTo>
                  <a:pt x="2061968" y="272248"/>
                </a:lnTo>
                <a:lnTo>
                  <a:pt x="2142399" y="268233"/>
                </a:lnTo>
                <a:lnTo>
                  <a:pt x="2268473" y="249554"/>
                </a:lnTo>
                <a:lnTo>
                  <a:pt x="2299781" y="237142"/>
                </a:lnTo>
                <a:lnTo>
                  <a:pt x="2309748" y="232409"/>
                </a:lnTo>
                <a:lnTo>
                  <a:pt x="2352365" y="215493"/>
                </a:lnTo>
                <a:lnTo>
                  <a:pt x="2407832" y="187707"/>
                </a:lnTo>
                <a:lnTo>
                  <a:pt x="2441039" y="151131"/>
                </a:lnTo>
                <a:lnTo>
                  <a:pt x="2461006" y="103250"/>
                </a:lnTo>
                <a:lnTo>
                  <a:pt x="2429541" y="90805"/>
                </a:lnTo>
                <a:lnTo>
                  <a:pt x="2402391" y="79569"/>
                </a:lnTo>
                <a:lnTo>
                  <a:pt x="2378456" y="68833"/>
                </a:lnTo>
                <a:lnTo>
                  <a:pt x="2367526" y="62859"/>
                </a:lnTo>
                <a:lnTo>
                  <a:pt x="2357310" y="56372"/>
                </a:lnTo>
                <a:lnTo>
                  <a:pt x="2337308" y="43052"/>
                </a:lnTo>
                <a:lnTo>
                  <a:pt x="2255414" y="25673"/>
                </a:lnTo>
                <a:lnTo>
                  <a:pt x="2215118" y="17525"/>
                </a:lnTo>
                <a:lnTo>
                  <a:pt x="2174035" y="11378"/>
                </a:lnTo>
                <a:lnTo>
                  <a:pt x="2131060" y="8635"/>
                </a:lnTo>
                <a:lnTo>
                  <a:pt x="838580" y="0"/>
                </a:lnTo>
                <a:close/>
              </a:path>
            </a:pathLst>
          </a:custGeom>
          <a:solidFill>
            <a:srgbClr val="FFFF00"/>
          </a:solidFill>
        </p:spPr>
        <p:txBody>
          <a:bodyPr wrap="square" lIns="0" tIns="0" rIns="0" bIns="0" rtlCol="0"/>
          <a:lstStyle/>
          <a:p>
            <a:endParaRPr/>
          </a:p>
        </p:txBody>
      </p:sp>
      <p:sp>
        <p:nvSpPr>
          <p:cNvPr id="10" name="object 10"/>
          <p:cNvSpPr/>
          <p:nvPr/>
        </p:nvSpPr>
        <p:spPr>
          <a:xfrm>
            <a:off x="1010513" y="4663439"/>
            <a:ext cx="7001509" cy="1295400"/>
          </a:xfrm>
          <a:custGeom>
            <a:avLst/>
            <a:gdLst/>
            <a:ahLst/>
            <a:cxnLst/>
            <a:rect l="l" t="t" r="r" b="b"/>
            <a:pathLst>
              <a:path w="7001509" h="1295400">
                <a:moveTo>
                  <a:pt x="7001154" y="421386"/>
                </a:moveTo>
                <a:lnTo>
                  <a:pt x="6923075" y="405472"/>
                </a:lnTo>
                <a:lnTo>
                  <a:pt x="6855739" y="391121"/>
                </a:lnTo>
                <a:lnTo>
                  <a:pt x="6796430" y="377444"/>
                </a:lnTo>
                <a:lnTo>
                  <a:pt x="6743763" y="361505"/>
                </a:lnTo>
                <a:lnTo>
                  <a:pt x="6694068" y="344424"/>
                </a:lnTo>
                <a:lnTo>
                  <a:pt x="6591706" y="333502"/>
                </a:lnTo>
                <a:lnTo>
                  <a:pt x="6440957" y="316915"/>
                </a:lnTo>
                <a:lnTo>
                  <a:pt x="6390881" y="311899"/>
                </a:lnTo>
                <a:lnTo>
                  <a:pt x="6340310" y="307530"/>
                </a:lnTo>
                <a:lnTo>
                  <a:pt x="6288913" y="304025"/>
                </a:lnTo>
                <a:lnTo>
                  <a:pt x="6236335" y="301599"/>
                </a:lnTo>
                <a:lnTo>
                  <a:pt x="6182258" y="300482"/>
                </a:lnTo>
                <a:lnTo>
                  <a:pt x="2974873" y="289560"/>
                </a:lnTo>
                <a:lnTo>
                  <a:pt x="2821406" y="298018"/>
                </a:lnTo>
                <a:lnTo>
                  <a:pt x="2770149" y="300482"/>
                </a:lnTo>
                <a:lnTo>
                  <a:pt x="2715564" y="302780"/>
                </a:lnTo>
                <a:lnTo>
                  <a:pt x="2551544" y="308940"/>
                </a:lnTo>
                <a:lnTo>
                  <a:pt x="2497099" y="311531"/>
                </a:lnTo>
                <a:lnTo>
                  <a:pt x="2462847" y="314134"/>
                </a:lnTo>
                <a:lnTo>
                  <a:pt x="2429091" y="317563"/>
                </a:lnTo>
                <a:lnTo>
                  <a:pt x="2395220" y="320713"/>
                </a:lnTo>
                <a:lnTo>
                  <a:pt x="2360701" y="322453"/>
                </a:lnTo>
                <a:lnTo>
                  <a:pt x="2242832" y="324764"/>
                </a:lnTo>
                <a:lnTo>
                  <a:pt x="2267216" y="319786"/>
                </a:lnTo>
                <a:lnTo>
                  <a:pt x="2278494" y="316039"/>
                </a:lnTo>
                <a:lnTo>
                  <a:pt x="2288717" y="310311"/>
                </a:lnTo>
                <a:lnTo>
                  <a:pt x="2298509" y="303809"/>
                </a:lnTo>
                <a:lnTo>
                  <a:pt x="2308491" y="297688"/>
                </a:lnTo>
                <a:lnTo>
                  <a:pt x="2351049" y="276059"/>
                </a:lnTo>
                <a:lnTo>
                  <a:pt x="2406510" y="240474"/>
                </a:lnTo>
                <a:lnTo>
                  <a:pt x="2432202" y="209550"/>
                </a:lnTo>
                <a:lnTo>
                  <a:pt x="2448102" y="169900"/>
                </a:lnTo>
                <a:lnTo>
                  <a:pt x="2459634" y="132334"/>
                </a:lnTo>
                <a:lnTo>
                  <a:pt x="2428176" y="116395"/>
                </a:lnTo>
                <a:lnTo>
                  <a:pt x="2401062" y="102019"/>
                </a:lnTo>
                <a:lnTo>
                  <a:pt x="2377211" y="88265"/>
                </a:lnTo>
                <a:lnTo>
                  <a:pt x="2366200" y="80568"/>
                </a:lnTo>
                <a:lnTo>
                  <a:pt x="2355951" y="72224"/>
                </a:lnTo>
                <a:lnTo>
                  <a:pt x="2335936" y="55118"/>
                </a:lnTo>
                <a:lnTo>
                  <a:pt x="2294788" y="44069"/>
                </a:lnTo>
                <a:lnTo>
                  <a:pt x="2254161" y="32880"/>
                </a:lnTo>
                <a:lnTo>
                  <a:pt x="2213864" y="22415"/>
                </a:lnTo>
                <a:lnTo>
                  <a:pt x="2172779" y="14541"/>
                </a:lnTo>
                <a:lnTo>
                  <a:pt x="2129815" y="11049"/>
                </a:lnTo>
                <a:lnTo>
                  <a:pt x="838225" y="0"/>
                </a:lnTo>
                <a:lnTo>
                  <a:pt x="797052" y="5715"/>
                </a:lnTo>
                <a:lnTo>
                  <a:pt x="755802" y="11049"/>
                </a:lnTo>
                <a:lnTo>
                  <a:pt x="728306" y="13855"/>
                </a:lnTo>
                <a:lnTo>
                  <a:pt x="673290" y="18872"/>
                </a:lnTo>
                <a:lnTo>
                  <a:pt x="645947" y="22098"/>
                </a:lnTo>
                <a:lnTo>
                  <a:pt x="632117" y="24701"/>
                </a:lnTo>
                <a:lnTo>
                  <a:pt x="618490" y="28130"/>
                </a:lnTo>
                <a:lnTo>
                  <a:pt x="604850" y="31280"/>
                </a:lnTo>
                <a:lnTo>
                  <a:pt x="400380" y="42405"/>
                </a:lnTo>
                <a:lnTo>
                  <a:pt x="321741" y="45999"/>
                </a:lnTo>
                <a:lnTo>
                  <a:pt x="265442" y="47358"/>
                </a:lnTo>
                <a:lnTo>
                  <a:pt x="241274" y="47167"/>
                </a:lnTo>
                <a:lnTo>
                  <a:pt x="217411" y="46380"/>
                </a:lnTo>
                <a:lnTo>
                  <a:pt x="192112" y="44983"/>
                </a:lnTo>
                <a:lnTo>
                  <a:pt x="163601" y="42951"/>
                </a:lnTo>
                <a:lnTo>
                  <a:pt x="41313" y="33020"/>
                </a:lnTo>
                <a:lnTo>
                  <a:pt x="31521" y="54432"/>
                </a:lnTo>
                <a:lnTo>
                  <a:pt x="16929" y="85496"/>
                </a:lnTo>
                <a:lnTo>
                  <a:pt x="4216" y="117906"/>
                </a:lnTo>
                <a:lnTo>
                  <a:pt x="88" y="143383"/>
                </a:lnTo>
                <a:lnTo>
                  <a:pt x="5575" y="163029"/>
                </a:lnTo>
                <a:lnTo>
                  <a:pt x="15278" y="178333"/>
                </a:lnTo>
                <a:lnTo>
                  <a:pt x="27698" y="192697"/>
                </a:lnTo>
                <a:lnTo>
                  <a:pt x="41313" y="209550"/>
                </a:lnTo>
                <a:lnTo>
                  <a:pt x="60528" y="238391"/>
                </a:lnTo>
                <a:lnTo>
                  <a:pt x="66979" y="250431"/>
                </a:lnTo>
                <a:lnTo>
                  <a:pt x="70700" y="255739"/>
                </a:lnTo>
                <a:lnTo>
                  <a:pt x="110020" y="286639"/>
                </a:lnTo>
                <a:lnTo>
                  <a:pt x="140284" y="294843"/>
                </a:lnTo>
                <a:lnTo>
                  <a:pt x="154393" y="298450"/>
                </a:lnTo>
                <a:lnTo>
                  <a:pt x="206197" y="308737"/>
                </a:lnTo>
                <a:lnTo>
                  <a:pt x="216623" y="311124"/>
                </a:lnTo>
                <a:lnTo>
                  <a:pt x="237147" y="316903"/>
                </a:lnTo>
                <a:lnTo>
                  <a:pt x="288696" y="330835"/>
                </a:lnTo>
                <a:lnTo>
                  <a:pt x="321538" y="339915"/>
                </a:lnTo>
                <a:lnTo>
                  <a:pt x="362013" y="350634"/>
                </a:lnTo>
                <a:lnTo>
                  <a:pt x="403618" y="359714"/>
                </a:lnTo>
                <a:lnTo>
                  <a:pt x="439826" y="363855"/>
                </a:lnTo>
                <a:lnTo>
                  <a:pt x="942238" y="368731"/>
                </a:lnTo>
                <a:lnTo>
                  <a:pt x="935215" y="374713"/>
                </a:lnTo>
                <a:lnTo>
                  <a:pt x="903668" y="406971"/>
                </a:lnTo>
                <a:lnTo>
                  <a:pt x="893470" y="432308"/>
                </a:lnTo>
                <a:lnTo>
                  <a:pt x="907046" y="451878"/>
                </a:lnTo>
                <a:lnTo>
                  <a:pt x="931164" y="467131"/>
                </a:lnTo>
                <a:lnTo>
                  <a:pt x="962025" y="481444"/>
                </a:lnTo>
                <a:lnTo>
                  <a:pt x="995832" y="498221"/>
                </a:lnTo>
                <a:lnTo>
                  <a:pt x="1027722" y="516864"/>
                </a:lnTo>
                <a:lnTo>
                  <a:pt x="1046429" y="528942"/>
                </a:lnTo>
                <a:lnTo>
                  <a:pt x="1056220" y="536206"/>
                </a:lnTo>
                <a:lnTo>
                  <a:pt x="1061339" y="540372"/>
                </a:lnTo>
                <a:lnTo>
                  <a:pt x="1066063" y="543166"/>
                </a:lnTo>
                <a:lnTo>
                  <a:pt x="1074674" y="546303"/>
                </a:lnTo>
                <a:lnTo>
                  <a:pt x="1120559" y="560527"/>
                </a:lnTo>
                <a:lnTo>
                  <a:pt x="1166393" y="575056"/>
                </a:lnTo>
                <a:lnTo>
                  <a:pt x="1276591" y="586803"/>
                </a:lnTo>
                <a:lnTo>
                  <a:pt x="1405280" y="597027"/>
                </a:lnTo>
                <a:lnTo>
                  <a:pt x="1431201" y="599414"/>
                </a:lnTo>
                <a:lnTo>
                  <a:pt x="1507642" y="608076"/>
                </a:lnTo>
                <a:lnTo>
                  <a:pt x="1610004" y="618998"/>
                </a:lnTo>
                <a:lnTo>
                  <a:pt x="1762493" y="635762"/>
                </a:lnTo>
                <a:lnTo>
                  <a:pt x="1822157" y="641705"/>
                </a:lnTo>
                <a:lnTo>
                  <a:pt x="1881187" y="646811"/>
                </a:lnTo>
                <a:lnTo>
                  <a:pt x="1936572" y="650455"/>
                </a:lnTo>
                <a:lnTo>
                  <a:pt x="1985289" y="652018"/>
                </a:lnTo>
                <a:lnTo>
                  <a:pt x="2271026" y="653122"/>
                </a:lnTo>
                <a:lnTo>
                  <a:pt x="2151532" y="658749"/>
                </a:lnTo>
                <a:lnTo>
                  <a:pt x="2099386" y="660679"/>
                </a:lnTo>
                <a:lnTo>
                  <a:pt x="1890534" y="667562"/>
                </a:lnTo>
                <a:lnTo>
                  <a:pt x="1838604" y="669798"/>
                </a:lnTo>
                <a:lnTo>
                  <a:pt x="1799361" y="672401"/>
                </a:lnTo>
                <a:lnTo>
                  <a:pt x="1760651" y="675830"/>
                </a:lnTo>
                <a:lnTo>
                  <a:pt x="1721802" y="678980"/>
                </a:lnTo>
                <a:lnTo>
                  <a:pt x="1682140" y="680720"/>
                </a:lnTo>
                <a:lnTo>
                  <a:pt x="834440" y="694639"/>
                </a:lnTo>
                <a:lnTo>
                  <a:pt x="731291" y="695058"/>
                </a:lnTo>
                <a:lnTo>
                  <a:pt x="636257" y="694334"/>
                </a:lnTo>
                <a:lnTo>
                  <a:pt x="535597" y="692416"/>
                </a:lnTo>
                <a:lnTo>
                  <a:pt x="117779" y="680720"/>
                </a:lnTo>
                <a:lnTo>
                  <a:pt x="89916" y="702132"/>
                </a:lnTo>
                <a:lnTo>
                  <a:pt x="48361" y="733196"/>
                </a:lnTo>
                <a:lnTo>
                  <a:pt x="12192" y="765606"/>
                </a:lnTo>
                <a:lnTo>
                  <a:pt x="444" y="791083"/>
                </a:lnTo>
                <a:lnTo>
                  <a:pt x="16052" y="810729"/>
                </a:lnTo>
                <a:lnTo>
                  <a:pt x="43700" y="826033"/>
                </a:lnTo>
                <a:lnTo>
                  <a:pt x="79057" y="840397"/>
                </a:lnTo>
                <a:lnTo>
                  <a:pt x="117779" y="857250"/>
                </a:lnTo>
                <a:lnTo>
                  <a:pt x="151447" y="874407"/>
                </a:lnTo>
                <a:lnTo>
                  <a:pt x="172478" y="886091"/>
                </a:lnTo>
                <a:lnTo>
                  <a:pt x="184429" y="893584"/>
                </a:lnTo>
                <a:lnTo>
                  <a:pt x="190868" y="898131"/>
                </a:lnTo>
                <a:lnTo>
                  <a:pt x="195351" y="901001"/>
                </a:lnTo>
                <a:lnTo>
                  <a:pt x="313334" y="934389"/>
                </a:lnTo>
                <a:lnTo>
                  <a:pt x="415442" y="944067"/>
                </a:lnTo>
                <a:lnTo>
                  <a:pt x="587146" y="956449"/>
                </a:lnTo>
                <a:lnTo>
                  <a:pt x="616851" y="958850"/>
                </a:lnTo>
                <a:lnTo>
                  <a:pt x="675220" y="964603"/>
                </a:lnTo>
                <a:lnTo>
                  <a:pt x="821715" y="978496"/>
                </a:lnTo>
                <a:lnTo>
                  <a:pt x="1004112" y="995997"/>
                </a:lnTo>
                <a:lnTo>
                  <a:pt x="1057363" y="1000633"/>
                </a:lnTo>
                <a:lnTo>
                  <a:pt x="1110399" y="1004798"/>
                </a:lnTo>
                <a:lnTo>
                  <a:pt x="1161618" y="1008214"/>
                </a:lnTo>
                <a:lnTo>
                  <a:pt x="1195108" y="1009865"/>
                </a:lnTo>
                <a:lnTo>
                  <a:pt x="472084" y="1001268"/>
                </a:lnTo>
                <a:lnTo>
                  <a:pt x="425602" y="1009916"/>
                </a:lnTo>
                <a:lnTo>
                  <a:pt x="410133" y="1012126"/>
                </a:lnTo>
                <a:lnTo>
                  <a:pt x="379145" y="1016076"/>
                </a:lnTo>
                <a:lnTo>
                  <a:pt x="363753" y="1018565"/>
                </a:lnTo>
                <a:lnTo>
                  <a:pt x="355955" y="1020648"/>
                </a:lnTo>
                <a:lnTo>
                  <a:pt x="340614" y="1025855"/>
                </a:lnTo>
                <a:lnTo>
                  <a:pt x="332765" y="1027214"/>
                </a:lnTo>
                <a:lnTo>
                  <a:pt x="212763" y="1035443"/>
                </a:lnTo>
                <a:lnTo>
                  <a:pt x="176669" y="1037628"/>
                </a:lnTo>
                <a:lnTo>
                  <a:pt x="149453" y="1038453"/>
                </a:lnTo>
                <a:lnTo>
                  <a:pt x="125806" y="1037882"/>
                </a:lnTo>
                <a:lnTo>
                  <a:pt x="100418" y="1035862"/>
                </a:lnTo>
                <a:lnTo>
                  <a:pt x="23228" y="1027214"/>
                </a:lnTo>
                <a:lnTo>
                  <a:pt x="9486" y="1068362"/>
                </a:lnTo>
                <a:lnTo>
                  <a:pt x="2324" y="1093774"/>
                </a:lnTo>
                <a:lnTo>
                  <a:pt x="0" y="1113726"/>
                </a:lnTo>
                <a:lnTo>
                  <a:pt x="3086" y="1129157"/>
                </a:lnTo>
                <a:lnTo>
                  <a:pt x="8559" y="1141158"/>
                </a:lnTo>
                <a:lnTo>
                  <a:pt x="15557" y="1152423"/>
                </a:lnTo>
                <a:lnTo>
                  <a:pt x="23228" y="1165631"/>
                </a:lnTo>
                <a:lnTo>
                  <a:pt x="35407" y="1191577"/>
                </a:lnTo>
                <a:lnTo>
                  <a:pt x="38569" y="1199997"/>
                </a:lnTo>
                <a:lnTo>
                  <a:pt x="43726" y="1206373"/>
                </a:lnTo>
                <a:lnTo>
                  <a:pt x="61912" y="1226197"/>
                </a:lnTo>
                <a:lnTo>
                  <a:pt x="86906" y="1235430"/>
                </a:lnTo>
                <a:lnTo>
                  <a:pt x="124002" y="1245704"/>
                </a:lnTo>
                <a:lnTo>
                  <a:pt x="131559" y="1249260"/>
                </a:lnTo>
                <a:lnTo>
                  <a:pt x="162521" y="1260792"/>
                </a:lnTo>
                <a:lnTo>
                  <a:pt x="181025" y="1267942"/>
                </a:lnTo>
                <a:lnTo>
                  <a:pt x="203835" y="1276375"/>
                </a:lnTo>
                <a:lnTo>
                  <a:pt x="227266" y="1283512"/>
                </a:lnTo>
                <a:lnTo>
                  <a:pt x="247637" y="1286751"/>
                </a:lnTo>
                <a:lnTo>
                  <a:pt x="889914" y="1295400"/>
                </a:lnTo>
                <a:lnTo>
                  <a:pt x="1041374" y="1287868"/>
                </a:lnTo>
                <a:lnTo>
                  <a:pt x="1129817" y="1278102"/>
                </a:lnTo>
                <a:lnTo>
                  <a:pt x="1178280" y="1273403"/>
                </a:lnTo>
                <a:lnTo>
                  <a:pt x="1216939" y="1269022"/>
                </a:lnTo>
                <a:lnTo>
                  <a:pt x="1276883" y="1252143"/>
                </a:lnTo>
                <a:lnTo>
                  <a:pt x="1294485" y="1239634"/>
                </a:lnTo>
                <a:lnTo>
                  <a:pt x="1300124" y="1234846"/>
                </a:lnTo>
                <a:lnTo>
                  <a:pt x="1341297" y="1205115"/>
                </a:lnTo>
                <a:lnTo>
                  <a:pt x="1369720" y="1165631"/>
                </a:lnTo>
                <a:lnTo>
                  <a:pt x="1385214" y="1105077"/>
                </a:lnTo>
                <a:lnTo>
                  <a:pt x="1367485" y="1092568"/>
                </a:lnTo>
                <a:lnTo>
                  <a:pt x="1352207" y="1081278"/>
                </a:lnTo>
                <a:lnTo>
                  <a:pt x="1338732" y="1070470"/>
                </a:lnTo>
                <a:lnTo>
                  <a:pt x="1332560" y="1064475"/>
                </a:lnTo>
                <a:lnTo>
                  <a:pt x="1315618" y="1044524"/>
                </a:lnTo>
                <a:lnTo>
                  <a:pt x="1292377" y="1035875"/>
                </a:lnTo>
                <a:lnTo>
                  <a:pt x="1269504" y="1027074"/>
                </a:lnTo>
                <a:lnTo>
                  <a:pt x="1246809" y="1018870"/>
                </a:lnTo>
                <a:lnTo>
                  <a:pt x="1223683" y="1012672"/>
                </a:lnTo>
                <a:lnTo>
                  <a:pt x="1202080" y="1010208"/>
                </a:lnTo>
                <a:lnTo>
                  <a:pt x="1209344" y="1010564"/>
                </a:lnTo>
                <a:lnTo>
                  <a:pt x="1251991" y="1011580"/>
                </a:lnTo>
                <a:lnTo>
                  <a:pt x="4498111" y="1022604"/>
                </a:lnTo>
                <a:lnTo>
                  <a:pt x="5229949" y="1013599"/>
                </a:lnTo>
                <a:lnTo>
                  <a:pt x="5828055" y="997521"/>
                </a:lnTo>
                <a:lnTo>
                  <a:pt x="6059005" y="992352"/>
                </a:lnTo>
                <a:lnTo>
                  <a:pt x="6122276" y="990422"/>
                </a:lnTo>
                <a:lnTo>
                  <a:pt x="6166307" y="988021"/>
                </a:lnTo>
                <a:lnTo>
                  <a:pt x="6453657" y="967473"/>
                </a:lnTo>
                <a:lnTo>
                  <a:pt x="6514744" y="957999"/>
                </a:lnTo>
                <a:lnTo>
                  <a:pt x="6542519" y="951522"/>
                </a:lnTo>
                <a:lnTo>
                  <a:pt x="6570878" y="945413"/>
                </a:lnTo>
                <a:lnTo>
                  <a:pt x="6645427" y="931900"/>
                </a:lnTo>
                <a:lnTo>
                  <a:pt x="6706209" y="921321"/>
                </a:lnTo>
                <a:lnTo>
                  <a:pt x="6756641" y="912114"/>
                </a:lnTo>
                <a:lnTo>
                  <a:pt x="6800126" y="902677"/>
                </a:lnTo>
                <a:lnTo>
                  <a:pt x="6840055" y="891451"/>
                </a:lnTo>
                <a:lnTo>
                  <a:pt x="6879857" y="876833"/>
                </a:lnTo>
                <a:lnTo>
                  <a:pt x="6922922" y="857250"/>
                </a:lnTo>
                <a:lnTo>
                  <a:pt x="6968172" y="817600"/>
                </a:lnTo>
                <a:lnTo>
                  <a:pt x="7001154" y="780034"/>
                </a:lnTo>
                <a:lnTo>
                  <a:pt x="6911657" y="764108"/>
                </a:lnTo>
                <a:lnTo>
                  <a:pt x="6834467" y="749719"/>
                </a:lnTo>
                <a:lnTo>
                  <a:pt x="6766458" y="735965"/>
                </a:lnTo>
                <a:lnTo>
                  <a:pt x="6735191" y="728268"/>
                </a:lnTo>
                <a:lnTo>
                  <a:pt x="6706070" y="719924"/>
                </a:lnTo>
                <a:lnTo>
                  <a:pt x="6649110" y="702818"/>
                </a:lnTo>
                <a:lnTo>
                  <a:pt x="6531889" y="691769"/>
                </a:lnTo>
                <a:lnTo>
                  <a:pt x="6378156" y="676922"/>
                </a:lnTo>
                <a:lnTo>
                  <a:pt x="6327229" y="672287"/>
                </a:lnTo>
                <a:lnTo>
                  <a:pt x="6275997" y="668083"/>
                </a:lnTo>
                <a:lnTo>
                  <a:pt x="6224181" y="664464"/>
                </a:lnTo>
                <a:lnTo>
                  <a:pt x="6171501" y="661593"/>
                </a:lnTo>
                <a:lnTo>
                  <a:pt x="6117704" y="659638"/>
                </a:lnTo>
                <a:lnTo>
                  <a:pt x="6062497" y="658749"/>
                </a:lnTo>
                <a:lnTo>
                  <a:pt x="5282514" y="656412"/>
                </a:lnTo>
                <a:lnTo>
                  <a:pt x="5454637" y="653986"/>
                </a:lnTo>
                <a:lnTo>
                  <a:pt x="5989752" y="637616"/>
                </a:lnTo>
                <a:lnTo>
                  <a:pt x="6198298" y="632294"/>
                </a:lnTo>
                <a:lnTo>
                  <a:pt x="6242113" y="630504"/>
                </a:lnTo>
                <a:lnTo>
                  <a:pt x="6523507" y="608076"/>
                </a:lnTo>
                <a:lnTo>
                  <a:pt x="6576784" y="598576"/>
                </a:lnTo>
                <a:lnTo>
                  <a:pt x="6601041" y="592137"/>
                </a:lnTo>
                <a:lnTo>
                  <a:pt x="6625869" y="586105"/>
                </a:lnTo>
                <a:lnTo>
                  <a:pt x="6700418" y="570725"/>
                </a:lnTo>
                <a:lnTo>
                  <a:pt x="6759359" y="558977"/>
                </a:lnTo>
                <a:lnTo>
                  <a:pt x="6807365" y="548360"/>
                </a:lnTo>
                <a:lnTo>
                  <a:pt x="6849161" y="536359"/>
                </a:lnTo>
                <a:lnTo>
                  <a:pt x="6889445" y="520484"/>
                </a:lnTo>
                <a:lnTo>
                  <a:pt x="6932955" y="498221"/>
                </a:lnTo>
                <a:lnTo>
                  <a:pt x="6972427" y="458711"/>
                </a:lnTo>
                <a:lnTo>
                  <a:pt x="6990435" y="435635"/>
                </a:lnTo>
                <a:lnTo>
                  <a:pt x="7001154" y="421386"/>
                </a:lnTo>
                <a:close/>
              </a:path>
            </a:pathLst>
          </a:custGeom>
          <a:solidFill>
            <a:srgbClr val="FFFF00"/>
          </a:solidFill>
        </p:spPr>
        <p:txBody>
          <a:bodyPr wrap="square" lIns="0" tIns="0" rIns="0" bIns="0" rtlCol="0"/>
          <a:lstStyle/>
          <a:p>
            <a:endParaRPr/>
          </a:p>
        </p:txBody>
      </p:sp>
      <p:sp>
        <p:nvSpPr>
          <p:cNvPr id="11" name="object 11"/>
          <p:cNvSpPr/>
          <p:nvPr/>
        </p:nvSpPr>
        <p:spPr>
          <a:xfrm>
            <a:off x="5416550" y="3799332"/>
            <a:ext cx="2529840" cy="294640"/>
          </a:xfrm>
          <a:custGeom>
            <a:avLst/>
            <a:gdLst/>
            <a:ahLst/>
            <a:cxnLst/>
            <a:rect l="l" t="t" r="r" b="b"/>
            <a:pathLst>
              <a:path w="2529840" h="294639">
                <a:moveTo>
                  <a:pt x="861949" y="0"/>
                </a:moveTo>
                <a:lnTo>
                  <a:pt x="819642" y="4508"/>
                </a:lnTo>
                <a:lnTo>
                  <a:pt x="777239" y="8636"/>
                </a:lnTo>
                <a:lnTo>
                  <a:pt x="748988" y="10842"/>
                </a:lnTo>
                <a:lnTo>
                  <a:pt x="692390" y="14779"/>
                </a:lnTo>
                <a:lnTo>
                  <a:pt x="664210" y="17272"/>
                </a:lnTo>
                <a:lnTo>
                  <a:pt x="650001" y="19389"/>
                </a:lnTo>
                <a:lnTo>
                  <a:pt x="635984" y="22113"/>
                </a:lnTo>
                <a:lnTo>
                  <a:pt x="621918" y="24576"/>
                </a:lnTo>
                <a:lnTo>
                  <a:pt x="378390" y="34545"/>
                </a:lnTo>
                <a:lnTo>
                  <a:pt x="311645" y="36643"/>
                </a:lnTo>
                <a:lnTo>
                  <a:pt x="261122" y="37179"/>
                </a:lnTo>
                <a:lnTo>
                  <a:pt x="238269" y="36844"/>
                </a:lnTo>
                <a:lnTo>
                  <a:pt x="215062" y="36096"/>
                </a:lnTo>
                <a:lnTo>
                  <a:pt x="190033" y="34928"/>
                </a:lnTo>
                <a:lnTo>
                  <a:pt x="161710" y="33332"/>
                </a:lnTo>
                <a:lnTo>
                  <a:pt x="42290" y="25908"/>
                </a:lnTo>
                <a:lnTo>
                  <a:pt x="32271" y="42709"/>
                </a:lnTo>
                <a:lnTo>
                  <a:pt x="17287" y="67071"/>
                </a:lnTo>
                <a:lnTo>
                  <a:pt x="4232" y="92505"/>
                </a:lnTo>
                <a:lnTo>
                  <a:pt x="0" y="112522"/>
                </a:lnTo>
                <a:lnTo>
                  <a:pt x="5589" y="127922"/>
                </a:lnTo>
                <a:lnTo>
                  <a:pt x="15573" y="139906"/>
                </a:lnTo>
                <a:lnTo>
                  <a:pt x="28342" y="151151"/>
                </a:lnTo>
                <a:lnTo>
                  <a:pt x="42290" y="164338"/>
                </a:lnTo>
                <a:lnTo>
                  <a:pt x="64577" y="190305"/>
                </a:lnTo>
                <a:lnTo>
                  <a:pt x="70373" y="198723"/>
                </a:lnTo>
                <a:lnTo>
                  <a:pt x="79813" y="205093"/>
                </a:lnTo>
                <a:lnTo>
                  <a:pt x="113029" y="224917"/>
                </a:lnTo>
                <a:lnTo>
                  <a:pt x="158686" y="234172"/>
                </a:lnTo>
                <a:lnTo>
                  <a:pt x="211962" y="242189"/>
                </a:lnTo>
                <a:lnTo>
                  <a:pt x="222644" y="244109"/>
                </a:lnTo>
                <a:lnTo>
                  <a:pt x="330533" y="266707"/>
                </a:lnTo>
                <a:lnTo>
                  <a:pt x="372205" y="275113"/>
                </a:lnTo>
                <a:lnTo>
                  <a:pt x="414972" y="282233"/>
                </a:lnTo>
                <a:lnTo>
                  <a:pt x="1625092" y="294132"/>
                </a:lnTo>
                <a:lnTo>
                  <a:pt x="1897746" y="286750"/>
                </a:lnTo>
                <a:lnTo>
                  <a:pt x="2119477" y="273734"/>
                </a:lnTo>
                <a:lnTo>
                  <a:pt x="2202115" y="269640"/>
                </a:lnTo>
                <a:lnTo>
                  <a:pt x="2331720" y="250825"/>
                </a:lnTo>
                <a:lnTo>
                  <a:pt x="2363884" y="238377"/>
                </a:lnTo>
                <a:lnTo>
                  <a:pt x="2374138" y="233553"/>
                </a:lnTo>
                <a:lnTo>
                  <a:pt x="2417933" y="216612"/>
                </a:lnTo>
                <a:lnTo>
                  <a:pt x="2474900" y="188636"/>
                </a:lnTo>
                <a:lnTo>
                  <a:pt x="2509065" y="151854"/>
                </a:lnTo>
                <a:lnTo>
                  <a:pt x="2529585" y="103759"/>
                </a:lnTo>
                <a:lnTo>
                  <a:pt x="2497216" y="91249"/>
                </a:lnTo>
                <a:lnTo>
                  <a:pt x="2469310" y="79970"/>
                </a:lnTo>
                <a:lnTo>
                  <a:pt x="2444750" y="69215"/>
                </a:lnTo>
                <a:lnTo>
                  <a:pt x="2433480" y="63220"/>
                </a:lnTo>
                <a:lnTo>
                  <a:pt x="2422985" y="56689"/>
                </a:lnTo>
                <a:lnTo>
                  <a:pt x="2402458" y="43307"/>
                </a:lnTo>
                <a:lnTo>
                  <a:pt x="2318295" y="25781"/>
                </a:lnTo>
                <a:lnTo>
                  <a:pt x="2276871" y="17589"/>
                </a:lnTo>
                <a:lnTo>
                  <a:pt x="2234614" y="11398"/>
                </a:lnTo>
                <a:lnTo>
                  <a:pt x="2190369" y="8636"/>
                </a:lnTo>
                <a:lnTo>
                  <a:pt x="861949" y="0"/>
                </a:lnTo>
                <a:close/>
              </a:path>
            </a:pathLst>
          </a:custGeom>
          <a:solidFill>
            <a:srgbClr val="FFFF00"/>
          </a:solidFill>
        </p:spPr>
        <p:txBody>
          <a:bodyPr wrap="square" lIns="0" tIns="0" rIns="0" bIns="0" rtlCol="0"/>
          <a:lstStyle/>
          <a:p>
            <a:endParaRPr/>
          </a:p>
        </p:txBody>
      </p:sp>
      <p:sp>
        <p:nvSpPr>
          <p:cNvPr id="12" name="object 12"/>
          <p:cNvSpPr txBox="1"/>
          <p:nvPr/>
        </p:nvSpPr>
        <p:spPr>
          <a:xfrm>
            <a:off x="1088847" y="1752422"/>
            <a:ext cx="6845934" cy="4351961"/>
          </a:xfrm>
          <a:prstGeom prst="rect">
            <a:avLst/>
          </a:prstGeom>
        </p:spPr>
        <p:txBody>
          <a:bodyPr vert="horz" wrap="square" lIns="0" tIns="45720" rIns="0" bIns="0" rtlCol="0">
            <a:spAutoFit/>
          </a:bodyPr>
          <a:lstStyle/>
          <a:p>
            <a:pPr marL="12700" marR="7620" algn="just">
              <a:lnSpc>
                <a:spcPct val="90000"/>
              </a:lnSpc>
              <a:spcBef>
                <a:spcPts val="360"/>
              </a:spcBef>
            </a:pPr>
            <a:r>
              <a:rPr lang="en-GB" sz="2200">
                <a:solidFill>
                  <a:srgbClr val="44536A"/>
                </a:solidFill>
                <a:latin typeface="Arial" panose="020B0604020202020204" pitchFamily="34" charset="0"/>
                <a:cs typeface="Arial" panose="020B0604020202020204" pitchFamily="34" charset="0"/>
              </a:rPr>
              <a:t>Bioeconomy </a:t>
            </a:r>
            <a:r>
              <a:rPr lang="hr-HR" sz="2200" err="1">
                <a:solidFill>
                  <a:srgbClr val="44536A"/>
                </a:solidFill>
                <a:latin typeface="Arial" panose="020B0604020202020204" pitchFamily="34" charset="0"/>
                <a:cs typeface="Arial" panose="020B0604020202020204" pitchFamily="34" charset="0"/>
              </a:rPr>
              <a:t>covers</a:t>
            </a:r>
            <a:r>
              <a:rPr lang="en-GB" sz="2200">
                <a:solidFill>
                  <a:srgbClr val="44536A"/>
                </a:solidFill>
                <a:latin typeface="Arial" panose="020B0604020202020204" pitchFamily="34" charset="0"/>
                <a:cs typeface="Arial" panose="020B0604020202020204" pitchFamily="34" charset="0"/>
              </a:rPr>
              <a:t> </a:t>
            </a:r>
            <a:r>
              <a:rPr lang="en-GB" sz="2200" b="1">
                <a:solidFill>
                  <a:srgbClr val="800000"/>
                </a:solidFill>
                <a:highlight>
                  <a:srgbClr val="FFFF00"/>
                </a:highlight>
                <a:latin typeface="Arial" panose="020B0604020202020204" pitchFamily="34" charset="0"/>
                <a:cs typeface="Arial" panose="020B0604020202020204" pitchFamily="34" charset="0"/>
              </a:rPr>
              <a:t>all sectors and systems</a:t>
            </a:r>
            <a:r>
              <a:rPr lang="en-GB" sz="2200">
                <a:solidFill>
                  <a:srgbClr val="44536A"/>
                </a:solidFill>
                <a:latin typeface="Arial" panose="020B0604020202020204" pitchFamily="34" charset="0"/>
                <a:cs typeface="Arial" panose="020B0604020202020204" pitchFamily="34" charset="0"/>
              </a:rPr>
              <a:t> which are</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leaning</a:t>
            </a:r>
            <a:r>
              <a:rPr lang="hr-HR" sz="2200">
                <a:solidFill>
                  <a:srgbClr val="44536A"/>
                </a:solidFill>
                <a:latin typeface="Arial" panose="020B0604020202020204" pitchFamily="34" charset="0"/>
                <a:cs typeface="Arial" panose="020B0604020202020204" pitchFamily="34" charset="0"/>
              </a:rPr>
              <a:t> to </a:t>
            </a:r>
            <a:r>
              <a:rPr lang="hr-HR" sz="2200" b="1" err="1">
                <a:solidFill>
                  <a:srgbClr val="800000"/>
                </a:solidFill>
                <a:highlight>
                  <a:srgbClr val="FFFF00"/>
                </a:highlight>
                <a:latin typeface="Arial" panose="020B0604020202020204" pitchFamily="34" charset="0"/>
                <a:cs typeface="Arial" panose="020B0604020202020204" pitchFamily="34" charset="0"/>
              </a:rPr>
              <a:t>biological</a:t>
            </a:r>
            <a:r>
              <a:rPr lang="hr-HR" sz="2200" b="1">
                <a:solidFill>
                  <a:srgbClr val="800000"/>
                </a:solidFill>
                <a:highlight>
                  <a:srgbClr val="FFFF00"/>
                </a:highlight>
                <a:latin typeface="Arial" panose="020B0604020202020204" pitchFamily="34" charset="0"/>
                <a:cs typeface="Arial" panose="020B0604020202020204" pitchFamily="34" charset="0"/>
              </a:rPr>
              <a:t> </a:t>
            </a:r>
            <a:r>
              <a:rPr lang="hr-HR" sz="2200" b="1" err="1">
                <a:solidFill>
                  <a:srgbClr val="800000"/>
                </a:solidFill>
                <a:highlight>
                  <a:srgbClr val="FFFF00"/>
                </a:highlight>
                <a:latin typeface="Arial" panose="020B0604020202020204" pitchFamily="34" charset="0"/>
                <a:cs typeface="Arial" panose="020B0604020202020204" pitchFamily="34" charset="0"/>
              </a:rPr>
              <a:t>resources</a:t>
            </a:r>
            <a:r>
              <a:rPr lang="hr-HR" sz="2200">
                <a:solidFill>
                  <a:srgbClr val="44536A"/>
                </a:solidFill>
                <a:latin typeface="Arial" panose="020B0604020202020204" pitchFamily="34" charset="0"/>
                <a:cs typeface="Arial" panose="020B0604020202020204" pitchFamily="34" charset="0"/>
              </a:rPr>
              <a:t> </a:t>
            </a:r>
            <a:r>
              <a:rPr lang="en-GB" sz="2200">
                <a:solidFill>
                  <a:srgbClr val="44536A"/>
                </a:solidFill>
                <a:latin typeface="Arial" panose="020B0604020202020204" pitchFamily="34" charset="0"/>
                <a:cs typeface="Arial" panose="020B0604020202020204" pitchFamily="34" charset="0"/>
              </a:rPr>
              <a:t>(</a:t>
            </a:r>
            <a:r>
              <a:rPr lang="hr-HR" sz="2200" err="1">
                <a:solidFill>
                  <a:srgbClr val="44536A"/>
                </a:solidFill>
                <a:latin typeface="Arial" panose="020B0604020202020204" pitchFamily="34" charset="0"/>
                <a:cs typeface="Arial" panose="020B0604020202020204" pitchFamily="34" charset="0"/>
              </a:rPr>
              <a:t>animals</a:t>
            </a:r>
            <a:r>
              <a:rPr lang="en-GB"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plants</a:t>
            </a:r>
            <a:r>
              <a:rPr lang="en-GB" sz="2200">
                <a:solidFill>
                  <a:srgbClr val="44536A"/>
                </a:solidFill>
                <a:latin typeface="Arial" panose="020B0604020202020204" pitchFamily="34" charset="0"/>
                <a:cs typeface="Arial" panose="020B0604020202020204" pitchFamily="34" charset="0"/>
              </a:rPr>
              <a:t>,  mi</a:t>
            </a:r>
            <a:r>
              <a:rPr lang="hr-HR" sz="2200" err="1">
                <a:solidFill>
                  <a:srgbClr val="44536A"/>
                </a:solidFill>
                <a:latin typeface="Arial" panose="020B0604020202020204" pitchFamily="34" charset="0"/>
                <a:cs typeface="Arial" panose="020B0604020202020204" pitchFamily="34" charset="0"/>
              </a:rPr>
              <a:t>croorganisams</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and</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derived</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biomass</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including</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organic</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waste</a:t>
            </a:r>
            <a:r>
              <a:rPr lang="en-GB"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their</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functions</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and</a:t>
            </a:r>
            <a:r>
              <a:rPr lang="hr-HR" sz="2200">
                <a:solidFill>
                  <a:srgbClr val="44536A"/>
                </a:solidFill>
                <a:latin typeface="Arial" panose="020B0604020202020204" pitchFamily="34" charset="0"/>
                <a:cs typeface="Arial" panose="020B0604020202020204" pitchFamily="34" charset="0"/>
              </a:rPr>
              <a:t> </a:t>
            </a:r>
            <a:r>
              <a:rPr lang="hr-HR" sz="2200" err="1">
                <a:solidFill>
                  <a:srgbClr val="44536A"/>
                </a:solidFill>
                <a:latin typeface="Arial" panose="020B0604020202020204" pitchFamily="34" charset="0"/>
                <a:cs typeface="Arial" panose="020B0604020202020204" pitchFamily="34" charset="0"/>
              </a:rPr>
              <a:t>principles</a:t>
            </a:r>
            <a:r>
              <a:rPr lang="en-GB" sz="2200">
                <a:solidFill>
                  <a:srgbClr val="44536A"/>
                </a:solidFill>
                <a:latin typeface="Arial" panose="020B0604020202020204" pitchFamily="34" charset="0"/>
                <a:cs typeface="Arial" panose="020B0604020202020204" pitchFamily="34" charset="0"/>
              </a:rPr>
              <a:t>.</a:t>
            </a:r>
            <a:r>
              <a:rPr lang="hr-HR" sz="2200">
                <a:solidFill>
                  <a:srgbClr val="44536A"/>
                </a:solidFill>
                <a:latin typeface="Arial" panose="020B0604020202020204" pitchFamily="34" charset="0"/>
                <a:cs typeface="Arial" panose="020B0604020202020204" pitchFamily="34" charset="0"/>
              </a:rPr>
              <a:t> </a:t>
            </a:r>
            <a:endParaRPr lang="en-GB" sz="2200">
              <a:latin typeface="Arial" panose="020B0604020202020204" pitchFamily="34" charset="0"/>
              <a:cs typeface="Arial" panose="020B0604020202020204" pitchFamily="34" charset="0"/>
            </a:endParaRPr>
          </a:p>
          <a:p>
            <a:pPr>
              <a:lnSpc>
                <a:spcPct val="100000"/>
              </a:lnSpc>
              <a:spcBef>
                <a:spcPts val="35"/>
              </a:spcBef>
            </a:pPr>
            <a:endParaRPr lang="hr-HR" sz="3100">
              <a:latin typeface="Arial" panose="020B0604020202020204" pitchFamily="34" charset="0"/>
              <a:cs typeface="Arial" panose="020B0604020202020204" pitchFamily="34" charset="0"/>
            </a:endParaRPr>
          </a:p>
          <a:p>
            <a:pPr>
              <a:lnSpc>
                <a:spcPct val="100000"/>
              </a:lnSpc>
              <a:spcBef>
                <a:spcPts val="35"/>
              </a:spcBef>
            </a:pPr>
            <a:endParaRPr lang="en-GB" sz="2800">
              <a:latin typeface="Arial" panose="020B0604020202020204" pitchFamily="34" charset="0"/>
              <a:cs typeface="Arial" panose="020B0604020202020204" pitchFamily="34" charset="0"/>
            </a:endParaRPr>
          </a:p>
          <a:p>
            <a:pPr marL="12700" marR="5080" algn="just">
              <a:lnSpc>
                <a:spcPct val="90000"/>
              </a:lnSpc>
            </a:pPr>
            <a:r>
              <a:rPr lang="en-GB" sz="2200" spc="-140">
                <a:solidFill>
                  <a:srgbClr val="44536A"/>
                </a:solidFill>
                <a:latin typeface="Arial" panose="020B0604020202020204" pitchFamily="34" charset="0"/>
                <a:cs typeface="Arial" panose="020B0604020202020204" pitchFamily="34" charset="0"/>
              </a:rPr>
              <a:t>It includes and interconnects </a:t>
            </a:r>
            <a:r>
              <a:rPr lang="hr-HR" sz="2200" spc="-140" err="1">
                <a:solidFill>
                  <a:srgbClr val="44536A"/>
                </a:solidFill>
                <a:latin typeface="Arial" panose="020B0604020202020204" pitchFamily="34" charset="0"/>
                <a:cs typeface="Arial" panose="020B0604020202020204" pitchFamily="34" charset="0"/>
              </a:rPr>
              <a:t>land</a:t>
            </a:r>
            <a:r>
              <a:rPr lang="hr-HR" sz="2200" spc="-140">
                <a:solidFill>
                  <a:srgbClr val="44536A"/>
                </a:solidFill>
                <a:latin typeface="Arial" panose="020B0604020202020204" pitchFamily="34" charset="0"/>
                <a:cs typeface="Arial" panose="020B0604020202020204" pitchFamily="34" charset="0"/>
              </a:rPr>
              <a:t> </a:t>
            </a:r>
            <a:r>
              <a:rPr lang="hr-HR" sz="2200" spc="-140" err="1">
                <a:solidFill>
                  <a:srgbClr val="44536A"/>
                </a:solidFill>
                <a:latin typeface="Arial" panose="020B0604020202020204" pitchFamily="34" charset="0"/>
                <a:cs typeface="Arial" panose="020B0604020202020204" pitchFamily="34" charset="0"/>
              </a:rPr>
              <a:t>and</a:t>
            </a:r>
            <a:r>
              <a:rPr lang="hr-HR" sz="2200" spc="-140">
                <a:solidFill>
                  <a:srgbClr val="44536A"/>
                </a:solidFill>
                <a:latin typeface="Arial" panose="020B0604020202020204" pitchFamily="34" charset="0"/>
                <a:cs typeface="Arial" panose="020B0604020202020204" pitchFamily="34" charset="0"/>
              </a:rPr>
              <a:t> marine </a:t>
            </a:r>
            <a:r>
              <a:rPr lang="hr-HR" sz="2200" spc="-140" err="1">
                <a:solidFill>
                  <a:srgbClr val="44536A"/>
                </a:solidFill>
                <a:latin typeface="Arial" panose="020B0604020202020204" pitchFamily="34" charset="0"/>
                <a:cs typeface="Arial" panose="020B0604020202020204" pitchFamily="34" charset="0"/>
              </a:rPr>
              <a:t>ecosystems</a:t>
            </a:r>
            <a:r>
              <a:rPr lang="hr-HR" sz="2200" spc="-140">
                <a:solidFill>
                  <a:srgbClr val="44536A"/>
                </a:solidFill>
                <a:latin typeface="Arial" panose="020B0604020202020204" pitchFamily="34" charset="0"/>
                <a:cs typeface="Arial" panose="020B0604020202020204" pitchFamily="34" charset="0"/>
              </a:rPr>
              <a:t> </a:t>
            </a:r>
            <a:r>
              <a:rPr lang="hr-HR" sz="2200" spc="-140" err="1">
                <a:solidFill>
                  <a:srgbClr val="44536A"/>
                </a:solidFill>
                <a:latin typeface="Arial" panose="020B0604020202020204" pitchFamily="34" charset="0"/>
                <a:cs typeface="Arial" panose="020B0604020202020204" pitchFamily="34" charset="0"/>
              </a:rPr>
              <a:t>and</a:t>
            </a:r>
            <a:r>
              <a:rPr lang="hr-HR" sz="2200" spc="-140">
                <a:solidFill>
                  <a:srgbClr val="44536A"/>
                </a:solidFill>
                <a:latin typeface="Arial" panose="020B0604020202020204" pitchFamily="34" charset="0"/>
                <a:cs typeface="Arial" panose="020B0604020202020204" pitchFamily="34" charset="0"/>
              </a:rPr>
              <a:t> </a:t>
            </a:r>
            <a:r>
              <a:rPr lang="hr-HR" sz="2200" spc="-140" err="1">
                <a:solidFill>
                  <a:srgbClr val="44536A"/>
                </a:solidFill>
                <a:latin typeface="Arial" panose="020B0604020202020204" pitchFamily="34" charset="0"/>
                <a:cs typeface="Arial" panose="020B0604020202020204" pitchFamily="34" charset="0"/>
              </a:rPr>
              <a:t>the</a:t>
            </a:r>
            <a:r>
              <a:rPr lang="hr-HR" sz="2200" spc="-140">
                <a:solidFill>
                  <a:srgbClr val="44536A"/>
                </a:solidFill>
                <a:latin typeface="Arial" panose="020B0604020202020204" pitchFamily="34" charset="0"/>
                <a:cs typeface="Arial" panose="020B0604020202020204" pitchFamily="34" charset="0"/>
              </a:rPr>
              <a:t> </a:t>
            </a:r>
            <a:r>
              <a:rPr lang="hr-HR" sz="2200" spc="-140" err="1">
                <a:solidFill>
                  <a:srgbClr val="44536A"/>
                </a:solidFill>
                <a:latin typeface="Arial" panose="020B0604020202020204" pitchFamily="34" charset="0"/>
                <a:cs typeface="Arial" panose="020B0604020202020204" pitchFamily="34" charset="0"/>
              </a:rPr>
              <a:t>services</a:t>
            </a:r>
            <a:r>
              <a:rPr lang="hr-HR" sz="2200" spc="-140">
                <a:solidFill>
                  <a:srgbClr val="44536A"/>
                </a:solidFill>
                <a:latin typeface="Arial" panose="020B0604020202020204" pitchFamily="34" charset="0"/>
                <a:cs typeface="Arial" panose="020B0604020202020204" pitchFamily="34" charset="0"/>
              </a:rPr>
              <a:t> </a:t>
            </a:r>
            <a:r>
              <a:rPr lang="hr-HR" sz="2200" spc="-140" err="1">
                <a:solidFill>
                  <a:srgbClr val="44536A"/>
                </a:solidFill>
                <a:latin typeface="Arial" panose="020B0604020202020204" pitchFamily="34" charset="0"/>
                <a:cs typeface="Arial" panose="020B0604020202020204" pitchFamily="34" charset="0"/>
              </a:rPr>
              <a:t>they</a:t>
            </a:r>
            <a:r>
              <a:rPr lang="hr-HR" sz="2200" spc="-140">
                <a:solidFill>
                  <a:srgbClr val="44536A"/>
                </a:solidFill>
                <a:latin typeface="Arial" panose="020B0604020202020204" pitchFamily="34" charset="0"/>
                <a:cs typeface="Arial" panose="020B0604020202020204" pitchFamily="34" charset="0"/>
              </a:rPr>
              <a:t> provide</a:t>
            </a:r>
            <a:r>
              <a:rPr lang="en-GB" sz="2200" spc="-190">
                <a:solidFill>
                  <a:srgbClr val="44536A"/>
                </a:solidFill>
                <a:latin typeface="Arial" panose="020B0604020202020204" pitchFamily="34" charset="0"/>
                <a:cs typeface="Arial" panose="020B0604020202020204" pitchFamily="34" charset="0"/>
              </a:rPr>
              <a:t>,</a:t>
            </a:r>
            <a:r>
              <a:rPr lang="en-GB" sz="2200" spc="204">
                <a:solidFill>
                  <a:srgbClr val="44536A"/>
                </a:solidFill>
                <a:latin typeface="Arial" panose="020B0604020202020204" pitchFamily="34" charset="0"/>
                <a:cs typeface="Arial" panose="020B0604020202020204" pitchFamily="34" charset="0"/>
              </a:rPr>
              <a:t> </a:t>
            </a:r>
            <a:r>
              <a:rPr lang="hr-HR" sz="2200" spc="-229">
                <a:solidFill>
                  <a:srgbClr val="44536A"/>
                </a:solidFill>
                <a:latin typeface="Arial" panose="020B0604020202020204" pitchFamily="34" charset="0"/>
                <a:cs typeface="Arial" panose="020B0604020202020204" pitchFamily="34" charset="0"/>
              </a:rPr>
              <a:t>a</a:t>
            </a:r>
            <a:r>
              <a:rPr lang="en-US" sz="2200" err="1">
                <a:latin typeface="Arial" panose="020B0604020202020204" pitchFamily="34" charset="0"/>
                <a:cs typeface="Arial" panose="020B0604020202020204" pitchFamily="34" charset="0"/>
              </a:rPr>
              <a:t>ll</a:t>
            </a:r>
            <a:r>
              <a:rPr lang="en-US" sz="2200">
                <a:latin typeface="Arial" panose="020B0604020202020204" pitchFamily="34" charset="0"/>
                <a:cs typeface="Arial" panose="020B0604020202020204" pitchFamily="34" charset="0"/>
              </a:rPr>
              <a:t> </a:t>
            </a:r>
            <a:r>
              <a:rPr lang="en-US" sz="2200" b="1">
                <a:solidFill>
                  <a:srgbClr val="800000"/>
                </a:solidFill>
                <a:highlight>
                  <a:srgbClr val="FFFF00"/>
                </a:highlight>
                <a:latin typeface="Arial" panose="020B0604020202020204" pitchFamily="34" charset="0"/>
                <a:cs typeface="Arial" panose="020B0604020202020204" pitchFamily="34" charset="0"/>
              </a:rPr>
              <a:t>primary production sectors </a:t>
            </a:r>
            <a:r>
              <a:rPr lang="en-US" sz="2200">
                <a:solidFill>
                  <a:schemeClr val="tx1">
                    <a:lumMod val="65000"/>
                    <a:lumOff val="35000"/>
                  </a:schemeClr>
                </a:solidFill>
                <a:latin typeface="Arial" panose="020B0604020202020204" pitchFamily="34" charset="0"/>
                <a:cs typeface="Arial" panose="020B0604020202020204" pitchFamily="34" charset="0"/>
              </a:rPr>
              <a:t>that use and produce biological resources</a:t>
            </a:r>
            <a:r>
              <a:rPr lang="en-US" sz="2200">
                <a:latin typeface="Arial" panose="020B0604020202020204" pitchFamily="34" charset="0"/>
                <a:cs typeface="Arial" panose="020B0604020202020204" pitchFamily="34" charset="0"/>
              </a:rPr>
              <a:t>, i.e. </a:t>
            </a:r>
            <a:r>
              <a:rPr lang="en-US" sz="2200" b="1">
                <a:solidFill>
                  <a:srgbClr val="800000"/>
                </a:solidFill>
                <a:highlight>
                  <a:srgbClr val="FFFF00"/>
                </a:highlight>
                <a:latin typeface="Arial" panose="020B0604020202020204" pitchFamily="34" charset="0"/>
                <a:cs typeface="Arial" panose="020B0604020202020204" pitchFamily="34" charset="0"/>
              </a:rPr>
              <a:t>agriculture</a:t>
            </a:r>
            <a:r>
              <a:rPr lang="en-US" sz="2200">
                <a:solidFill>
                  <a:srgbClr val="800000"/>
                </a:solidFill>
                <a:highlight>
                  <a:srgbClr val="FFFF00"/>
                </a:highlight>
                <a:latin typeface="Arial" panose="020B0604020202020204" pitchFamily="34" charset="0"/>
                <a:cs typeface="Arial" panose="020B0604020202020204" pitchFamily="34" charset="0"/>
              </a:rPr>
              <a:t>, </a:t>
            </a:r>
            <a:r>
              <a:rPr lang="en-US" sz="2200" b="1">
                <a:solidFill>
                  <a:srgbClr val="800000"/>
                </a:solidFill>
                <a:highlight>
                  <a:srgbClr val="FFFF00"/>
                </a:highlight>
                <a:latin typeface="Arial" panose="020B0604020202020204" pitchFamily="34" charset="0"/>
                <a:cs typeface="Arial" panose="020B0604020202020204" pitchFamily="34" charset="0"/>
              </a:rPr>
              <a:t>forestry</a:t>
            </a:r>
            <a:r>
              <a:rPr lang="en-US" sz="2200">
                <a:solidFill>
                  <a:srgbClr val="800000"/>
                </a:solidFill>
                <a:highlight>
                  <a:srgbClr val="FFFF00"/>
                </a:highlight>
                <a:latin typeface="Arial" panose="020B0604020202020204" pitchFamily="34" charset="0"/>
                <a:cs typeface="Arial" panose="020B0604020202020204" pitchFamily="34" charset="0"/>
              </a:rPr>
              <a:t>, </a:t>
            </a:r>
            <a:r>
              <a:rPr lang="en-US" sz="2200" b="1">
                <a:solidFill>
                  <a:srgbClr val="800000"/>
                </a:solidFill>
                <a:highlight>
                  <a:srgbClr val="FFFF00"/>
                </a:highlight>
                <a:latin typeface="Arial" panose="020B0604020202020204" pitchFamily="34" charset="0"/>
                <a:cs typeface="Arial" panose="020B0604020202020204" pitchFamily="34" charset="0"/>
              </a:rPr>
              <a:t>fisheries</a:t>
            </a:r>
            <a:r>
              <a:rPr lang="en-US" sz="2200">
                <a:solidFill>
                  <a:srgbClr val="800000"/>
                </a:solidFill>
                <a:highlight>
                  <a:srgbClr val="FFFF00"/>
                </a:highlight>
                <a:latin typeface="Arial" panose="020B0604020202020204" pitchFamily="34" charset="0"/>
                <a:cs typeface="Arial" panose="020B0604020202020204" pitchFamily="34" charset="0"/>
              </a:rPr>
              <a:t> </a:t>
            </a:r>
            <a:r>
              <a:rPr lang="en-US" sz="2200">
                <a:highlight>
                  <a:srgbClr val="FFFF00"/>
                </a:highlight>
                <a:latin typeface="Arial" panose="020B0604020202020204" pitchFamily="34" charset="0"/>
                <a:cs typeface="Arial" panose="020B0604020202020204" pitchFamily="34" charset="0"/>
              </a:rPr>
              <a:t>and </a:t>
            </a:r>
            <a:r>
              <a:rPr lang="en-US" sz="2200" b="1">
                <a:solidFill>
                  <a:srgbClr val="800000"/>
                </a:solidFill>
                <a:highlight>
                  <a:srgbClr val="FFFF00"/>
                </a:highlight>
                <a:latin typeface="Arial" panose="020B0604020202020204" pitchFamily="34" charset="0"/>
                <a:cs typeface="Arial" panose="020B0604020202020204" pitchFamily="34" charset="0"/>
              </a:rPr>
              <a:t>aquaculture</a:t>
            </a:r>
            <a:r>
              <a:rPr lang="en-US" sz="2200">
                <a:latin typeface="Arial" panose="020B0604020202020204" pitchFamily="34" charset="0"/>
                <a:cs typeface="Arial" panose="020B0604020202020204" pitchFamily="34" charset="0"/>
              </a:rPr>
              <a:t>; and </a:t>
            </a:r>
            <a:r>
              <a:rPr lang="en-US" sz="2200">
                <a:solidFill>
                  <a:schemeClr val="tx1">
                    <a:lumMod val="65000"/>
                    <a:lumOff val="35000"/>
                  </a:schemeClr>
                </a:solidFill>
                <a:latin typeface="Arial" panose="020B0604020202020204" pitchFamily="34" charset="0"/>
                <a:cs typeface="Arial" panose="020B0604020202020204" pitchFamily="34" charset="0"/>
              </a:rPr>
              <a:t>all economic and industrial sectors that use biological resources and processes to </a:t>
            </a:r>
            <a:r>
              <a:rPr lang="en-US" sz="2200" b="1">
                <a:solidFill>
                  <a:srgbClr val="800000"/>
                </a:solidFill>
                <a:latin typeface="Arial" panose="020B0604020202020204" pitchFamily="34" charset="0"/>
                <a:cs typeface="Arial" panose="020B0604020202020204" pitchFamily="34" charset="0"/>
              </a:rPr>
              <a:t>produce food, feed, bio-based </a:t>
            </a:r>
            <a:r>
              <a:rPr lang="en-US" sz="2200" b="1">
                <a:solidFill>
                  <a:srgbClr val="800000"/>
                </a:solidFill>
                <a:highlight>
                  <a:srgbClr val="FFFF00"/>
                </a:highlight>
                <a:latin typeface="Arial" panose="020B0604020202020204" pitchFamily="34" charset="0"/>
                <a:cs typeface="Arial" panose="020B0604020202020204" pitchFamily="34" charset="0"/>
              </a:rPr>
              <a:t>products, energy and services</a:t>
            </a:r>
            <a:r>
              <a:rPr lang="en-US" sz="2200">
                <a:latin typeface="Arial" panose="020B0604020202020204" pitchFamily="34" charset="0"/>
                <a:cs typeface="Arial" panose="020B0604020202020204" pitchFamily="34" charset="0"/>
              </a:rPr>
              <a:t>. </a:t>
            </a:r>
            <a:r>
              <a:rPr lang="hr-HR" sz="2200" spc="-229">
                <a:solidFill>
                  <a:srgbClr val="44536A"/>
                </a:solidFill>
                <a:latin typeface="Arial" panose="020B0604020202020204" pitchFamily="34" charset="0"/>
                <a:cs typeface="Arial" panose="020B0604020202020204" pitchFamily="34" charset="0"/>
              </a:rPr>
              <a:t>    </a:t>
            </a:r>
          </a:p>
        </p:txBody>
      </p:sp>
      <p:sp>
        <p:nvSpPr>
          <p:cNvPr id="13" name="object 13"/>
          <p:cNvSpPr txBox="1">
            <a:spLocks noGrp="1"/>
          </p:cNvSpPr>
          <p:nvPr>
            <p:ph type="title"/>
          </p:nvPr>
        </p:nvSpPr>
        <p:spPr>
          <a:xfrm>
            <a:off x="1088847" y="846200"/>
            <a:ext cx="6398260" cy="443070"/>
          </a:xfrm>
          <a:prstGeom prst="rect">
            <a:avLst/>
          </a:prstGeom>
        </p:spPr>
        <p:txBody>
          <a:bodyPr vert="horz" wrap="square" lIns="0" tIns="12065" rIns="0" bIns="0" rtlCol="0">
            <a:spAutoFit/>
          </a:bodyPr>
          <a:lstStyle/>
          <a:p>
            <a:pPr marL="12700">
              <a:lnSpc>
                <a:spcPct val="100000"/>
              </a:lnSpc>
              <a:spcBef>
                <a:spcPts val="95"/>
              </a:spcBef>
            </a:pPr>
            <a:r>
              <a:rPr spc="-150">
                <a:solidFill>
                  <a:srgbClr val="1F3863"/>
                </a:solidFill>
                <a:latin typeface="Arial" panose="020B0604020202020204" pitchFamily="34" charset="0"/>
                <a:cs typeface="Arial" panose="020B0604020202020204" pitchFamily="34" charset="0"/>
              </a:rPr>
              <a:t>EU </a:t>
            </a:r>
            <a:r>
              <a:rPr lang="hr-HR" spc="-150">
                <a:solidFill>
                  <a:srgbClr val="1F3863"/>
                </a:solidFill>
                <a:latin typeface="Arial" panose="020B0604020202020204" pitchFamily="34" charset="0"/>
                <a:cs typeface="Arial" panose="020B0604020202020204" pitchFamily="34" charset="0"/>
              </a:rPr>
              <a:t> BIOECONOMY  STRATEGY</a:t>
            </a:r>
            <a:r>
              <a:rPr spc="-150">
                <a:solidFill>
                  <a:srgbClr val="1F3863"/>
                </a:solidFill>
                <a:latin typeface="Arial" panose="020B0604020202020204" pitchFamily="34" charset="0"/>
                <a:cs typeface="Arial" panose="020B0604020202020204" pitchFamily="34" charset="0"/>
              </a:rPr>
              <a:t>,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332976" y="0"/>
            <a:ext cx="2859405" cy="6858000"/>
            <a:chOff x="9332976" y="0"/>
            <a:chExt cx="2859405" cy="6858000"/>
          </a:xfrm>
        </p:grpSpPr>
        <p:sp>
          <p:nvSpPr>
            <p:cNvPr id="3" name="object 3"/>
            <p:cNvSpPr/>
            <p:nvPr/>
          </p:nvSpPr>
          <p:spPr>
            <a:xfrm>
              <a:off x="9332976" y="0"/>
              <a:ext cx="2859405" cy="6858000"/>
            </a:xfrm>
            <a:custGeom>
              <a:avLst/>
              <a:gdLst/>
              <a:ahLst/>
              <a:cxnLst/>
              <a:rect l="l" t="t" r="r" b="b"/>
              <a:pathLst>
                <a:path w="2859404" h="6858000">
                  <a:moveTo>
                    <a:pt x="0" y="6857998"/>
                  </a:moveTo>
                  <a:lnTo>
                    <a:pt x="2859024" y="6857998"/>
                  </a:lnTo>
                  <a:lnTo>
                    <a:pt x="2859024" y="0"/>
                  </a:lnTo>
                  <a:lnTo>
                    <a:pt x="0" y="0"/>
                  </a:lnTo>
                  <a:lnTo>
                    <a:pt x="0" y="6857998"/>
                  </a:lnTo>
                  <a:close/>
                </a:path>
              </a:pathLst>
            </a:custGeom>
            <a:solidFill>
              <a:srgbClr val="F1F1F1"/>
            </a:solidFill>
          </p:spPr>
          <p:txBody>
            <a:bodyPr wrap="square" lIns="0" tIns="0" rIns="0" bIns="0" rtlCol="0"/>
            <a:lstStyle/>
            <a:p>
              <a:endParaRPr/>
            </a:p>
          </p:txBody>
        </p:sp>
        <p:sp>
          <p:nvSpPr>
            <p:cNvPr id="4" name="object 4"/>
            <p:cNvSpPr/>
            <p:nvPr/>
          </p:nvSpPr>
          <p:spPr>
            <a:xfrm>
              <a:off x="9336804" y="2312066"/>
              <a:ext cx="2131695" cy="4285615"/>
            </a:xfrm>
            <a:custGeom>
              <a:avLst/>
              <a:gdLst/>
              <a:ahLst/>
              <a:cxnLst/>
              <a:rect l="l" t="t" r="r" b="b"/>
              <a:pathLst>
                <a:path w="2131695" h="4285615">
                  <a:moveTo>
                    <a:pt x="111700" y="0"/>
                  </a:moveTo>
                  <a:lnTo>
                    <a:pt x="0" y="0"/>
                  </a:lnTo>
                  <a:lnTo>
                    <a:pt x="0" y="763809"/>
                  </a:lnTo>
                  <a:lnTo>
                    <a:pt x="47866" y="765105"/>
                  </a:lnTo>
                  <a:lnTo>
                    <a:pt x="95317" y="768021"/>
                  </a:lnTo>
                  <a:lnTo>
                    <a:pt x="142325" y="772528"/>
                  </a:lnTo>
                  <a:lnTo>
                    <a:pt x="188863" y="778601"/>
                  </a:lnTo>
                  <a:lnTo>
                    <a:pt x="234905" y="786212"/>
                  </a:lnTo>
                  <a:lnTo>
                    <a:pt x="280424" y="795335"/>
                  </a:lnTo>
                  <a:lnTo>
                    <a:pt x="325392" y="805943"/>
                  </a:lnTo>
                  <a:lnTo>
                    <a:pt x="369782" y="818009"/>
                  </a:lnTo>
                  <a:lnTo>
                    <a:pt x="413568" y="831507"/>
                  </a:lnTo>
                  <a:lnTo>
                    <a:pt x="456722" y="846410"/>
                  </a:lnTo>
                  <a:lnTo>
                    <a:pt x="499218" y="862690"/>
                  </a:lnTo>
                  <a:lnTo>
                    <a:pt x="541029" y="880322"/>
                  </a:lnTo>
                  <a:lnTo>
                    <a:pt x="582127" y="899278"/>
                  </a:lnTo>
                  <a:lnTo>
                    <a:pt x="622486" y="919532"/>
                  </a:lnTo>
                  <a:lnTo>
                    <a:pt x="662078" y="941057"/>
                  </a:lnTo>
                  <a:lnTo>
                    <a:pt x="700877" y="963827"/>
                  </a:lnTo>
                  <a:lnTo>
                    <a:pt x="738856" y="987813"/>
                  </a:lnTo>
                  <a:lnTo>
                    <a:pt x="775987" y="1012991"/>
                  </a:lnTo>
                  <a:lnTo>
                    <a:pt x="812244" y="1039332"/>
                  </a:lnTo>
                  <a:lnTo>
                    <a:pt x="847600" y="1066811"/>
                  </a:lnTo>
                  <a:lnTo>
                    <a:pt x="882028" y="1095400"/>
                  </a:lnTo>
                  <a:lnTo>
                    <a:pt x="915500" y="1125072"/>
                  </a:lnTo>
                  <a:lnTo>
                    <a:pt x="947990" y="1155802"/>
                  </a:lnTo>
                  <a:lnTo>
                    <a:pt x="979471" y="1187562"/>
                  </a:lnTo>
                  <a:lnTo>
                    <a:pt x="1009916" y="1220325"/>
                  </a:lnTo>
                  <a:lnTo>
                    <a:pt x="1039298" y="1254065"/>
                  </a:lnTo>
                  <a:lnTo>
                    <a:pt x="1067590" y="1288754"/>
                  </a:lnTo>
                  <a:lnTo>
                    <a:pt x="1094764" y="1324367"/>
                  </a:lnTo>
                  <a:lnTo>
                    <a:pt x="1120795" y="1360877"/>
                  </a:lnTo>
                  <a:lnTo>
                    <a:pt x="1145654" y="1398255"/>
                  </a:lnTo>
                  <a:lnTo>
                    <a:pt x="1169316" y="1436477"/>
                  </a:lnTo>
                  <a:lnTo>
                    <a:pt x="1191752" y="1475515"/>
                  </a:lnTo>
                  <a:lnTo>
                    <a:pt x="1212936" y="1515342"/>
                  </a:lnTo>
                  <a:lnTo>
                    <a:pt x="1232842" y="1555932"/>
                  </a:lnTo>
                  <a:lnTo>
                    <a:pt x="1251441" y="1597258"/>
                  </a:lnTo>
                  <a:lnTo>
                    <a:pt x="1268708" y="1639293"/>
                  </a:lnTo>
                  <a:lnTo>
                    <a:pt x="1284615" y="1682010"/>
                  </a:lnTo>
                  <a:lnTo>
                    <a:pt x="1299134" y="1725383"/>
                  </a:lnTo>
                  <a:lnTo>
                    <a:pt x="1312240" y="1769384"/>
                  </a:lnTo>
                  <a:lnTo>
                    <a:pt x="1323905" y="1813988"/>
                  </a:lnTo>
                  <a:lnTo>
                    <a:pt x="1334103" y="1859167"/>
                  </a:lnTo>
                  <a:lnTo>
                    <a:pt x="1342805" y="1904895"/>
                  </a:lnTo>
                  <a:lnTo>
                    <a:pt x="1349986" y="1951144"/>
                  </a:lnTo>
                  <a:lnTo>
                    <a:pt x="1355618" y="1997888"/>
                  </a:lnTo>
                  <a:lnTo>
                    <a:pt x="1359674" y="2045101"/>
                  </a:lnTo>
                  <a:lnTo>
                    <a:pt x="1362128" y="2092755"/>
                  </a:lnTo>
                  <a:lnTo>
                    <a:pt x="1362952" y="2140824"/>
                  </a:lnTo>
                  <a:lnTo>
                    <a:pt x="1362128" y="2188901"/>
                  </a:lnTo>
                  <a:lnTo>
                    <a:pt x="1359674" y="2236563"/>
                  </a:lnTo>
                  <a:lnTo>
                    <a:pt x="1355618" y="2283782"/>
                  </a:lnTo>
                  <a:lnTo>
                    <a:pt x="1349986" y="2330533"/>
                  </a:lnTo>
                  <a:lnTo>
                    <a:pt x="1342805" y="2376789"/>
                  </a:lnTo>
                  <a:lnTo>
                    <a:pt x="1334103" y="2422522"/>
                  </a:lnTo>
                  <a:lnTo>
                    <a:pt x="1323905" y="2467707"/>
                  </a:lnTo>
                  <a:lnTo>
                    <a:pt x="1312240" y="2512315"/>
                  </a:lnTo>
                  <a:lnTo>
                    <a:pt x="1299134" y="2556322"/>
                  </a:lnTo>
                  <a:lnTo>
                    <a:pt x="1284615" y="2599699"/>
                  </a:lnTo>
                  <a:lnTo>
                    <a:pt x="1268708" y="2642420"/>
                  </a:lnTo>
                  <a:lnTo>
                    <a:pt x="1251441" y="2684459"/>
                  </a:lnTo>
                  <a:lnTo>
                    <a:pt x="1232842" y="2725788"/>
                  </a:lnTo>
                  <a:lnTo>
                    <a:pt x="1212936" y="2766381"/>
                  </a:lnTo>
                  <a:lnTo>
                    <a:pt x="1191752" y="2806212"/>
                  </a:lnTo>
                  <a:lnTo>
                    <a:pt x="1169316" y="2845252"/>
                  </a:lnTo>
                  <a:lnTo>
                    <a:pt x="1145654" y="2883476"/>
                  </a:lnTo>
                  <a:lnTo>
                    <a:pt x="1120795" y="2920858"/>
                  </a:lnTo>
                  <a:lnTo>
                    <a:pt x="1094764" y="2957369"/>
                  </a:lnTo>
                  <a:lnTo>
                    <a:pt x="1067590" y="2992984"/>
                  </a:lnTo>
                  <a:lnTo>
                    <a:pt x="1039298" y="3027675"/>
                  </a:lnTo>
                  <a:lnTo>
                    <a:pt x="1009916" y="3061417"/>
                  </a:lnTo>
                  <a:lnTo>
                    <a:pt x="979471" y="3094181"/>
                  </a:lnTo>
                  <a:lnTo>
                    <a:pt x="947990" y="3125942"/>
                  </a:lnTo>
                  <a:lnTo>
                    <a:pt x="915500" y="3156673"/>
                  </a:lnTo>
                  <a:lnTo>
                    <a:pt x="882028" y="3186346"/>
                  </a:lnTo>
                  <a:lnTo>
                    <a:pt x="847600" y="3214936"/>
                  </a:lnTo>
                  <a:lnTo>
                    <a:pt x="812244" y="3242416"/>
                  </a:lnTo>
                  <a:lnTo>
                    <a:pt x="775987" y="3268758"/>
                  </a:lnTo>
                  <a:lnTo>
                    <a:pt x="738856" y="3293936"/>
                  </a:lnTo>
                  <a:lnTo>
                    <a:pt x="700877" y="3317923"/>
                  </a:lnTo>
                  <a:lnTo>
                    <a:pt x="662078" y="3340693"/>
                  </a:lnTo>
                  <a:lnTo>
                    <a:pt x="622486" y="3362218"/>
                  </a:lnTo>
                  <a:lnTo>
                    <a:pt x="582127" y="3382473"/>
                  </a:lnTo>
                  <a:lnTo>
                    <a:pt x="541029" y="3401429"/>
                  </a:lnTo>
                  <a:lnTo>
                    <a:pt x="499218" y="3419062"/>
                  </a:lnTo>
                  <a:lnTo>
                    <a:pt x="456722" y="3435343"/>
                  </a:lnTo>
                  <a:lnTo>
                    <a:pt x="413568" y="3450246"/>
                  </a:lnTo>
                  <a:lnTo>
                    <a:pt x="369782" y="3463744"/>
                  </a:lnTo>
                  <a:lnTo>
                    <a:pt x="325392" y="3475811"/>
                  </a:lnTo>
                  <a:lnTo>
                    <a:pt x="280424" y="3486420"/>
                  </a:lnTo>
                  <a:lnTo>
                    <a:pt x="234905" y="3495544"/>
                  </a:lnTo>
                  <a:lnTo>
                    <a:pt x="188863" y="3503156"/>
                  </a:lnTo>
                  <a:lnTo>
                    <a:pt x="142325" y="3509230"/>
                  </a:lnTo>
                  <a:lnTo>
                    <a:pt x="95317" y="3513739"/>
                  </a:lnTo>
                  <a:lnTo>
                    <a:pt x="47866" y="3516655"/>
                  </a:lnTo>
                  <a:lnTo>
                    <a:pt x="0" y="3517954"/>
                  </a:lnTo>
                  <a:lnTo>
                    <a:pt x="0" y="4285504"/>
                  </a:lnTo>
                  <a:lnTo>
                    <a:pt x="48301" y="4284662"/>
                  </a:lnTo>
                  <a:lnTo>
                    <a:pt x="96337" y="4282765"/>
                  </a:lnTo>
                  <a:lnTo>
                    <a:pt x="144096" y="4279822"/>
                  </a:lnTo>
                  <a:lnTo>
                    <a:pt x="191567" y="4275845"/>
                  </a:lnTo>
                  <a:lnTo>
                    <a:pt x="238739" y="4270845"/>
                  </a:lnTo>
                  <a:lnTo>
                    <a:pt x="285601" y="4264833"/>
                  </a:lnTo>
                  <a:lnTo>
                    <a:pt x="332141" y="4257821"/>
                  </a:lnTo>
                  <a:lnTo>
                    <a:pt x="378348" y="4249819"/>
                  </a:lnTo>
                  <a:lnTo>
                    <a:pt x="424212" y="4240839"/>
                  </a:lnTo>
                  <a:lnTo>
                    <a:pt x="469720" y="4230891"/>
                  </a:lnTo>
                  <a:lnTo>
                    <a:pt x="514862" y="4219987"/>
                  </a:lnTo>
                  <a:lnTo>
                    <a:pt x="559626" y="4208139"/>
                  </a:lnTo>
                  <a:lnTo>
                    <a:pt x="604002" y="4195356"/>
                  </a:lnTo>
                  <a:lnTo>
                    <a:pt x="647977" y="4181651"/>
                  </a:lnTo>
                  <a:lnTo>
                    <a:pt x="691542" y="4167034"/>
                  </a:lnTo>
                  <a:lnTo>
                    <a:pt x="734684" y="4151517"/>
                  </a:lnTo>
                  <a:lnTo>
                    <a:pt x="777392" y="4135110"/>
                  </a:lnTo>
                  <a:lnTo>
                    <a:pt x="819656" y="4117826"/>
                  </a:lnTo>
                  <a:lnTo>
                    <a:pt x="861463" y="4099674"/>
                  </a:lnTo>
                  <a:lnTo>
                    <a:pt x="902803" y="4080667"/>
                  </a:lnTo>
                  <a:lnTo>
                    <a:pt x="943665" y="4060814"/>
                  </a:lnTo>
                  <a:lnTo>
                    <a:pt x="984037" y="4040129"/>
                  </a:lnTo>
                  <a:lnTo>
                    <a:pt x="1023908" y="4018620"/>
                  </a:lnTo>
                  <a:lnTo>
                    <a:pt x="1063267" y="3996301"/>
                  </a:lnTo>
                  <a:lnTo>
                    <a:pt x="1102103" y="3973181"/>
                  </a:lnTo>
                  <a:lnTo>
                    <a:pt x="1140404" y="3949273"/>
                  </a:lnTo>
                  <a:lnTo>
                    <a:pt x="1178159" y="3924586"/>
                  </a:lnTo>
                  <a:lnTo>
                    <a:pt x="1215358" y="3899133"/>
                  </a:lnTo>
                  <a:lnTo>
                    <a:pt x="1251988" y="3872924"/>
                  </a:lnTo>
                  <a:lnTo>
                    <a:pt x="1288039" y="3845971"/>
                  </a:lnTo>
                  <a:lnTo>
                    <a:pt x="1323500" y="3818284"/>
                  </a:lnTo>
                  <a:lnTo>
                    <a:pt x="1358358" y="3789876"/>
                  </a:lnTo>
                  <a:lnTo>
                    <a:pt x="1392604" y="3760756"/>
                  </a:lnTo>
                  <a:lnTo>
                    <a:pt x="1426226" y="3730936"/>
                  </a:lnTo>
                  <a:lnTo>
                    <a:pt x="1459212" y="3700428"/>
                  </a:lnTo>
                  <a:lnTo>
                    <a:pt x="1491551" y="3669242"/>
                  </a:lnTo>
                  <a:lnTo>
                    <a:pt x="1523233" y="3637390"/>
                  </a:lnTo>
                  <a:lnTo>
                    <a:pt x="1554246" y="3604882"/>
                  </a:lnTo>
                  <a:lnTo>
                    <a:pt x="1584578" y="3571730"/>
                  </a:lnTo>
                  <a:lnTo>
                    <a:pt x="1614219" y="3537945"/>
                  </a:lnTo>
                  <a:lnTo>
                    <a:pt x="1643157" y="3503538"/>
                  </a:lnTo>
                  <a:lnTo>
                    <a:pt x="1671382" y="3468521"/>
                  </a:lnTo>
                  <a:lnTo>
                    <a:pt x="1698881" y="3432903"/>
                  </a:lnTo>
                  <a:lnTo>
                    <a:pt x="1725644" y="3396698"/>
                  </a:lnTo>
                  <a:lnTo>
                    <a:pt x="1751659" y="3359915"/>
                  </a:lnTo>
                  <a:lnTo>
                    <a:pt x="1776916" y="3322565"/>
                  </a:lnTo>
                  <a:lnTo>
                    <a:pt x="1801403" y="3284661"/>
                  </a:lnTo>
                  <a:lnTo>
                    <a:pt x="1825109" y="3246213"/>
                  </a:lnTo>
                  <a:lnTo>
                    <a:pt x="1848022" y="3207232"/>
                  </a:lnTo>
                  <a:lnTo>
                    <a:pt x="1870132" y="3167729"/>
                  </a:lnTo>
                  <a:lnTo>
                    <a:pt x="1891427" y="3127716"/>
                  </a:lnTo>
                  <a:lnTo>
                    <a:pt x="1911897" y="3087204"/>
                  </a:lnTo>
                  <a:lnTo>
                    <a:pt x="1931529" y="3046203"/>
                  </a:lnTo>
                  <a:lnTo>
                    <a:pt x="1950312" y="3004726"/>
                  </a:lnTo>
                  <a:lnTo>
                    <a:pt x="1968236" y="2962782"/>
                  </a:lnTo>
                  <a:lnTo>
                    <a:pt x="1985289" y="2920384"/>
                  </a:lnTo>
                  <a:lnTo>
                    <a:pt x="2001461" y="2877541"/>
                  </a:lnTo>
                  <a:lnTo>
                    <a:pt x="2016739" y="2834267"/>
                  </a:lnTo>
                  <a:lnTo>
                    <a:pt x="2031112" y="2790571"/>
                  </a:lnTo>
                  <a:lnTo>
                    <a:pt x="2044570" y="2746465"/>
                  </a:lnTo>
                  <a:lnTo>
                    <a:pt x="2057101" y="2701960"/>
                  </a:lnTo>
                  <a:lnTo>
                    <a:pt x="2068694" y="2657067"/>
                  </a:lnTo>
                  <a:lnTo>
                    <a:pt x="2079338" y="2611797"/>
                  </a:lnTo>
                  <a:lnTo>
                    <a:pt x="2089021" y="2566161"/>
                  </a:lnTo>
                  <a:lnTo>
                    <a:pt x="2097732" y="2520171"/>
                  </a:lnTo>
                  <a:lnTo>
                    <a:pt x="2105461" y="2473837"/>
                  </a:lnTo>
                  <a:lnTo>
                    <a:pt x="2112195" y="2427172"/>
                  </a:lnTo>
                  <a:lnTo>
                    <a:pt x="2117925" y="2380185"/>
                  </a:lnTo>
                  <a:lnTo>
                    <a:pt x="2122637" y="2332888"/>
                  </a:lnTo>
                  <a:lnTo>
                    <a:pt x="2126322" y="2285292"/>
                  </a:lnTo>
                  <a:lnTo>
                    <a:pt x="2128968" y="2237409"/>
                  </a:lnTo>
                  <a:lnTo>
                    <a:pt x="2130564" y="2189249"/>
                  </a:lnTo>
                  <a:lnTo>
                    <a:pt x="2131098" y="2140824"/>
                  </a:lnTo>
                  <a:lnTo>
                    <a:pt x="2130564" y="2092405"/>
                  </a:lnTo>
                  <a:lnTo>
                    <a:pt x="2128968" y="2044251"/>
                  </a:lnTo>
                  <a:lnTo>
                    <a:pt x="2126322" y="1996374"/>
                  </a:lnTo>
                  <a:lnTo>
                    <a:pt x="2122637" y="1948784"/>
                  </a:lnTo>
                  <a:lnTo>
                    <a:pt x="2117925" y="1901492"/>
                  </a:lnTo>
                  <a:lnTo>
                    <a:pt x="2112195" y="1854511"/>
                  </a:lnTo>
                  <a:lnTo>
                    <a:pt x="2105461" y="1807850"/>
                  </a:lnTo>
                  <a:lnTo>
                    <a:pt x="2097732" y="1761522"/>
                  </a:lnTo>
                  <a:lnTo>
                    <a:pt x="2089021" y="1715536"/>
                  </a:lnTo>
                  <a:lnTo>
                    <a:pt x="2079338" y="1669905"/>
                  </a:lnTo>
                  <a:lnTo>
                    <a:pt x="2068694" y="1624640"/>
                  </a:lnTo>
                  <a:lnTo>
                    <a:pt x="2057101" y="1579751"/>
                  </a:lnTo>
                  <a:lnTo>
                    <a:pt x="2044570" y="1535250"/>
                  </a:lnTo>
                  <a:lnTo>
                    <a:pt x="2031112" y="1491148"/>
                  </a:lnTo>
                  <a:lnTo>
                    <a:pt x="2016739" y="1447456"/>
                  </a:lnTo>
                  <a:lnTo>
                    <a:pt x="2001461" y="1404185"/>
                  </a:lnTo>
                  <a:lnTo>
                    <a:pt x="1985289" y="1361347"/>
                  </a:lnTo>
                  <a:lnTo>
                    <a:pt x="1968236" y="1318952"/>
                  </a:lnTo>
                  <a:lnTo>
                    <a:pt x="1950312" y="1277012"/>
                  </a:lnTo>
                  <a:lnTo>
                    <a:pt x="1931529" y="1235537"/>
                  </a:lnTo>
                  <a:lnTo>
                    <a:pt x="1911897" y="1194540"/>
                  </a:lnTo>
                  <a:lnTo>
                    <a:pt x="1891427" y="1154030"/>
                  </a:lnTo>
                  <a:lnTo>
                    <a:pt x="1870132" y="1114020"/>
                  </a:lnTo>
                  <a:lnTo>
                    <a:pt x="1848022" y="1074520"/>
                  </a:lnTo>
                  <a:lnTo>
                    <a:pt x="1825109" y="1035542"/>
                  </a:lnTo>
                  <a:lnTo>
                    <a:pt x="1801403" y="997096"/>
                  </a:lnTo>
                  <a:lnTo>
                    <a:pt x="1776916" y="959194"/>
                  </a:lnTo>
                  <a:lnTo>
                    <a:pt x="1751659" y="921848"/>
                  </a:lnTo>
                  <a:lnTo>
                    <a:pt x="1725644" y="885067"/>
                  </a:lnTo>
                  <a:lnTo>
                    <a:pt x="1698881" y="848863"/>
                  </a:lnTo>
                  <a:lnTo>
                    <a:pt x="1671382" y="813248"/>
                  </a:lnTo>
                  <a:lnTo>
                    <a:pt x="1643157" y="778233"/>
                  </a:lnTo>
                  <a:lnTo>
                    <a:pt x="1614219" y="743828"/>
                  </a:lnTo>
                  <a:lnTo>
                    <a:pt x="1584578" y="710045"/>
                  </a:lnTo>
                  <a:lnTo>
                    <a:pt x="1554246" y="676894"/>
                  </a:lnTo>
                  <a:lnTo>
                    <a:pt x="1523233" y="644388"/>
                  </a:lnTo>
                  <a:lnTo>
                    <a:pt x="1491551" y="612538"/>
                  </a:lnTo>
                  <a:lnTo>
                    <a:pt x="1459212" y="581353"/>
                  </a:lnTo>
                  <a:lnTo>
                    <a:pt x="1426226" y="550846"/>
                  </a:lnTo>
                  <a:lnTo>
                    <a:pt x="1392604" y="521028"/>
                  </a:lnTo>
                  <a:lnTo>
                    <a:pt x="1358358" y="491910"/>
                  </a:lnTo>
                  <a:lnTo>
                    <a:pt x="1323500" y="463502"/>
                  </a:lnTo>
                  <a:lnTo>
                    <a:pt x="1288039" y="435817"/>
                  </a:lnTo>
                  <a:lnTo>
                    <a:pt x="1251988" y="408865"/>
                  </a:lnTo>
                  <a:lnTo>
                    <a:pt x="1215358" y="382658"/>
                  </a:lnTo>
                  <a:lnTo>
                    <a:pt x="1178159" y="357205"/>
                  </a:lnTo>
                  <a:lnTo>
                    <a:pt x="1140404" y="332520"/>
                  </a:lnTo>
                  <a:lnTo>
                    <a:pt x="1102103" y="308613"/>
                  </a:lnTo>
                  <a:lnTo>
                    <a:pt x="1063267" y="285494"/>
                  </a:lnTo>
                  <a:lnTo>
                    <a:pt x="1023908" y="263176"/>
                  </a:lnTo>
                  <a:lnTo>
                    <a:pt x="984037" y="241668"/>
                  </a:lnTo>
                  <a:lnTo>
                    <a:pt x="943665" y="220984"/>
                  </a:lnTo>
                  <a:lnTo>
                    <a:pt x="902803" y="201132"/>
                  </a:lnTo>
                  <a:lnTo>
                    <a:pt x="861463" y="182126"/>
                  </a:lnTo>
                  <a:lnTo>
                    <a:pt x="819656" y="163975"/>
                  </a:lnTo>
                  <a:lnTo>
                    <a:pt x="777392" y="146692"/>
                  </a:lnTo>
                  <a:lnTo>
                    <a:pt x="734684" y="130286"/>
                  </a:lnTo>
                  <a:lnTo>
                    <a:pt x="691542" y="114770"/>
                  </a:lnTo>
                  <a:lnTo>
                    <a:pt x="647977" y="100154"/>
                  </a:lnTo>
                  <a:lnTo>
                    <a:pt x="604002" y="86450"/>
                  </a:lnTo>
                  <a:lnTo>
                    <a:pt x="559626" y="73668"/>
                  </a:lnTo>
                  <a:lnTo>
                    <a:pt x="514862" y="61821"/>
                  </a:lnTo>
                  <a:lnTo>
                    <a:pt x="469720" y="50918"/>
                  </a:lnTo>
                  <a:lnTo>
                    <a:pt x="424212" y="40971"/>
                  </a:lnTo>
                  <a:lnTo>
                    <a:pt x="378348" y="31992"/>
                  </a:lnTo>
                  <a:lnTo>
                    <a:pt x="332141" y="23991"/>
                  </a:lnTo>
                  <a:lnTo>
                    <a:pt x="285601" y="16980"/>
                  </a:lnTo>
                  <a:lnTo>
                    <a:pt x="238739" y="10969"/>
                  </a:lnTo>
                  <a:lnTo>
                    <a:pt x="191567" y="5971"/>
                  </a:lnTo>
                  <a:lnTo>
                    <a:pt x="144096" y="1995"/>
                  </a:lnTo>
                  <a:lnTo>
                    <a:pt x="111700" y="0"/>
                  </a:lnTo>
                  <a:close/>
                </a:path>
              </a:pathLst>
            </a:custGeom>
            <a:solidFill>
              <a:srgbClr val="99AE74"/>
            </a:solidFill>
          </p:spPr>
          <p:txBody>
            <a:bodyPr wrap="square" lIns="0" tIns="0" rIns="0" bIns="0" rtlCol="0"/>
            <a:lstStyle/>
            <a:p>
              <a:endParaRPr/>
            </a:p>
          </p:txBody>
        </p:sp>
      </p:grpSp>
      <p:sp>
        <p:nvSpPr>
          <p:cNvPr id="5" name="object 5"/>
          <p:cNvSpPr/>
          <p:nvPr/>
        </p:nvSpPr>
        <p:spPr>
          <a:xfrm>
            <a:off x="757427" y="365759"/>
            <a:ext cx="81280" cy="1324610"/>
          </a:xfrm>
          <a:custGeom>
            <a:avLst/>
            <a:gdLst/>
            <a:ahLst/>
            <a:cxnLst/>
            <a:rect l="l" t="t" r="r" b="b"/>
            <a:pathLst>
              <a:path w="81280" h="1324610">
                <a:moveTo>
                  <a:pt x="80772" y="0"/>
                </a:moveTo>
                <a:lnTo>
                  <a:pt x="0" y="0"/>
                </a:lnTo>
                <a:lnTo>
                  <a:pt x="0" y="1324356"/>
                </a:lnTo>
                <a:lnTo>
                  <a:pt x="80772" y="1324356"/>
                </a:lnTo>
                <a:lnTo>
                  <a:pt x="80772" y="0"/>
                </a:lnTo>
                <a:close/>
              </a:path>
            </a:pathLst>
          </a:custGeom>
          <a:solidFill>
            <a:srgbClr val="56744A"/>
          </a:solidFill>
        </p:spPr>
        <p:txBody>
          <a:bodyPr wrap="square" lIns="0" tIns="0" rIns="0" bIns="0" rtlCol="0"/>
          <a:lstStyle/>
          <a:p>
            <a:endParaRPr/>
          </a:p>
        </p:txBody>
      </p:sp>
      <p:grpSp>
        <p:nvGrpSpPr>
          <p:cNvPr id="6" name="object 6"/>
          <p:cNvGrpSpPr/>
          <p:nvPr/>
        </p:nvGrpSpPr>
        <p:grpSpPr>
          <a:xfrm>
            <a:off x="8153417" y="3248963"/>
            <a:ext cx="2437130" cy="2425700"/>
            <a:chOff x="8153417" y="3248963"/>
            <a:chExt cx="2437130" cy="2425700"/>
          </a:xfrm>
        </p:grpSpPr>
        <p:sp>
          <p:nvSpPr>
            <p:cNvPr id="7" name="object 7"/>
            <p:cNvSpPr/>
            <p:nvPr/>
          </p:nvSpPr>
          <p:spPr>
            <a:xfrm>
              <a:off x="8153417" y="3248963"/>
              <a:ext cx="2437130" cy="2425700"/>
            </a:xfrm>
            <a:custGeom>
              <a:avLst/>
              <a:gdLst/>
              <a:ahLst/>
              <a:cxnLst/>
              <a:rect l="l" t="t" r="r" b="b"/>
              <a:pathLst>
                <a:path w="2437129" h="2425700">
                  <a:moveTo>
                    <a:pt x="1375058" y="0"/>
                  </a:moveTo>
                  <a:lnTo>
                    <a:pt x="1061558" y="0"/>
                  </a:lnTo>
                  <a:lnTo>
                    <a:pt x="960280" y="25399"/>
                  </a:lnTo>
                  <a:lnTo>
                    <a:pt x="767134" y="76199"/>
                  </a:lnTo>
                  <a:lnTo>
                    <a:pt x="721082" y="101599"/>
                  </a:lnTo>
                  <a:lnTo>
                    <a:pt x="676018" y="126999"/>
                  </a:lnTo>
                  <a:lnTo>
                    <a:pt x="631988" y="139699"/>
                  </a:lnTo>
                  <a:lnTo>
                    <a:pt x="589039" y="165099"/>
                  </a:lnTo>
                  <a:lnTo>
                    <a:pt x="547218" y="190499"/>
                  </a:lnTo>
                  <a:lnTo>
                    <a:pt x="506573" y="228599"/>
                  </a:lnTo>
                  <a:lnTo>
                    <a:pt x="467150" y="253999"/>
                  </a:lnTo>
                  <a:lnTo>
                    <a:pt x="428997" y="279399"/>
                  </a:lnTo>
                  <a:lnTo>
                    <a:pt x="392159" y="317499"/>
                  </a:lnTo>
                  <a:lnTo>
                    <a:pt x="356684" y="355599"/>
                  </a:lnTo>
                  <a:lnTo>
                    <a:pt x="322613" y="380999"/>
                  </a:lnTo>
                  <a:lnTo>
                    <a:pt x="289981" y="419099"/>
                  </a:lnTo>
                  <a:lnTo>
                    <a:pt x="258834" y="457199"/>
                  </a:lnTo>
                  <a:lnTo>
                    <a:pt x="229218" y="507999"/>
                  </a:lnTo>
                  <a:lnTo>
                    <a:pt x="201179" y="546099"/>
                  </a:lnTo>
                  <a:lnTo>
                    <a:pt x="174762" y="584199"/>
                  </a:lnTo>
                  <a:lnTo>
                    <a:pt x="150015" y="622299"/>
                  </a:lnTo>
                  <a:lnTo>
                    <a:pt x="126983" y="673099"/>
                  </a:lnTo>
                  <a:lnTo>
                    <a:pt x="105712" y="711199"/>
                  </a:lnTo>
                  <a:lnTo>
                    <a:pt x="86249" y="761999"/>
                  </a:lnTo>
                  <a:lnTo>
                    <a:pt x="68638" y="812799"/>
                  </a:lnTo>
                  <a:lnTo>
                    <a:pt x="52927" y="850899"/>
                  </a:lnTo>
                  <a:lnTo>
                    <a:pt x="39161" y="901699"/>
                  </a:lnTo>
                  <a:lnTo>
                    <a:pt x="27387" y="952499"/>
                  </a:lnTo>
                  <a:lnTo>
                    <a:pt x="17650" y="1003299"/>
                  </a:lnTo>
                  <a:lnTo>
                    <a:pt x="9997" y="1054099"/>
                  </a:lnTo>
                  <a:lnTo>
                    <a:pt x="4474" y="1104899"/>
                  </a:lnTo>
                  <a:lnTo>
                    <a:pt x="1126" y="1155699"/>
                  </a:lnTo>
                  <a:lnTo>
                    <a:pt x="0" y="1219199"/>
                  </a:lnTo>
                  <a:lnTo>
                    <a:pt x="1126" y="1269999"/>
                  </a:lnTo>
                  <a:lnTo>
                    <a:pt x="4474" y="1320799"/>
                  </a:lnTo>
                  <a:lnTo>
                    <a:pt x="9997" y="1371599"/>
                  </a:lnTo>
                  <a:lnTo>
                    <a:pt x="17650" y="1422399"/>
                  </a:lnTo>
                  <a:lnTo>
                    <a:pt x="27387" y="1473199"/>
                  </a:lnTo>
                  <a:lnTo>
                    <a:pt x="39162" y="1523999"/>
                  </a:lnTo>
                  <a:lnTo>
                    <a:pt x="52927" y="1574799"/>
                  </a:lnTo>
                  <a:lnTo>
                    <a:pt x="68638" y="1612899"/>
                  </a:lnTo>
                  <a:lnTo>
                    <a:pt x="86249" y="1663699"/>
                  </a:lnTo>
                  <a:lnTo>
                    <a:pt x="105713" y="1714499"/>
                  </a:lnTo>
                  <a:lnTo>
                    <a:pt x="126983" y="1752599"/>
                  </a:lnTo>
                  <a:lnTo>
                    <a:pt x="150016" y="1803399"/>
                  </a:lnTo>
                  <a:lnTo>
                    <a:pt x="174763" y="1841499"/>
                  </a:lnTo>
                  <a:lnTo>
                    <a:pt x="201179" y="1879599"/>
                  </a:lnTo>
                  <a:lnTo>
                    <a:pt x="229218" y="1930399"/>
                  </a:lnTo>
                  <a:lnTo>
                    <a:pt x="258835" y="1968499"/>
                  </a:lnTo>
                  <a:lnTo>
                    <a:pt x="289982" y="2006599"/>
                  </a:lnTo>
                  <a:lnTo>
                    <a:pt x="322614" y="2044699"/>
                  </a:lnTo>
                  <a:lnTo>
                    <a:pt x="356685" y="2070099"/>
                  </a:lnTo>
                  <a:lnTo>
                    <a:pt x="392159" y="2108199"/>
                  </a:lnTo>
                  <a:lnTo>
                    <a:pt x="428997" y="2146299"/>
                  </a:lnTo>
                  <a:lnTo>
                    <a:pt x="467151" y="2171699"/>
                  </a:lnTo>
                  <a:lnTo>
                    <a:pt x="506574" y="2197099"/>
                  </a:lnTo>
                  <a:lnTo>
                    <a:pt x="547219" y="2235199"/>
                  </a:lnTo>
                  <a:lnTo>
                    <a:pt x="589039" y="2260599"/>
                  </a:lnTo>
                  <a:lnTo>
                    <a:pt x="631988" y="2285999"/>
                  </a:lnTo>
                  <a:lnTo>
                    <a:pt x="676018" y="2298699"/>
                  </a:lnTo>
                  <a:lnTo>
                    <a:pt x="721083" y="2324099"/>
                  </a:lnTo>
                  <a:lnTo>
                    <a:pt x="767135" y="2349499"/>
                  </a:lnTo>
                  <a:lnTo>
                    <a:pt x="862014" y="2374899"/>
                  </a:lnTo>
                  <a:lnTo>
                    <a:pt x="1061559" y="2425699"/>
                  </a:lnTo>
                  <a:lnTo>
                    <a:pt x="1375059" y="2425699"/>
                  </a:lnTo>
                  <a:lnTo>
                    <a:pt x="1426055" y="2412999"/>
                  </a:lnTo>
                  <a:lnTo>
                    <a:pt x="1114913" y="2412999"/>
                  </a:lnTo>
                  <a:lnTo>
                    <a:pt x="1064109" y="2400299"/>
                  </a:lnTo>
                  <a:lnTo>
                    <a:pt x="1013960" y="2400299"/>
                  </a:lnTo>
                  <a:lnTo>
                    <a:pt x="820842" y="2349499"/>
                  </a:lnTo>
                  <a:lnTo>
                    <a:pt x="774662" y="2324099"/>
                  </a:lnTo>
                  <a:lnTo>
                    <a:pt x="729413" y="2311399"/>
                  </a:lnTo>
                  <a:lnTo>
                    <a:pt x="685142" y="2285999"/>
                  </a:lnTo>
                  <a:lnTo>
                    <a:pt x="641896" y="2260599"/>
                  </a:lnTo>
                  <a:lnTo>
                    <a:pt x="599719" y="2235199"/>
                  </a:lnTo>
                  <a:lnTo>
                    <a:pt x="558659" y="2209799"/>
                  </a:lnTo>
                  <a:lnTo>
                    <a:pt x="518761" y="2184399"/>
                  </a:lnTo>
                  <a:lnTo>
                    <a:pt x="480072" y="2158999"/>
                  </a:lnTo>
                  <a:lnTo>
                    <a:pt x="442637" y="2120899"/>
                  </a:lnTo>
                  <a:lnTo>
                    <a:pt x="406502" y="2095499"/>
                  </a:lnTo>
                  <a:lnTo>
                    <a:pt x="371714" y="2057399"/>
                  </a:lnTo>
                  <a:lnTo>
                    <a:pt x="338145" y="2031999"/>
                  </a:lnTo>
                  <a:lnTo>
                    <a:pt x="305995" y="1993899"/>
                  </a:lnTo>
                  <a:lnTo>
                    <a:pt x="275311" y="1955799"/>
                  </a:lnTo>
                  <a:lnTo>
                    <a:pt x="246136" y="1917699"/>
                  </a:lnTo>
                  <a:lnTo>
                    <a:pt x="218517" y="1879599"/>
                  </a:lnTo>
                  <a:lnTo>
                    <a:pt x="192498" y="1828799"/>
                  </a:lnTo>
                  <a:lnTo>
                    <a:pt x="168125" y="1790699"/>
                  </a:lnTo>
                  <a:lnTo>
                    <a:pt x="145442" y="1752599"/>
                  </a:lnTo>
                  <a:lnTo>
                    <a:pt x="124495" y="1701799"/>
                  </a:lnTo>
                  <a:lnTo>
                    <a:pt x="105328" y="1650999"/>
                  </a:lnTo>
                  <a:lnTo>
                    <a:pt x="87988" y="1612899"/>
                  </a:lnTo>
                  <a:lnTo>
                    <a:pt x="72518" y="1562099"/>
                  </a:lnTo>
                  <a:lnTo>
                    <a:pt x="58965" y="1511299"/>
                  </a:lnTo>
                  <a:lnTo>
                    <a:pt x="47373" y="1473199"/>
                  </a:lnTo>
                  <a:lnTo>
                    <a:pt x="37788" y="1422399"/>
                  </a:lnTo>
                  <a:lnTo>
                    <a:pt x="30254" y="1371599"/>
                  </a:lnTo>
                  <a:lnTo>
                    <a:pt x="24816" y="1320799"/>
                  </a:lnTo>
                  <a:lnTo>
                    <a:pt x="21521" y="1269999"/>
                  </a:lnTo>
                  <a:lnTo>
                    <a:pt x="20412" y="1219199"/>
                  </a:lnTo>
                  <a:lnTo>
                    <a:pt x="21521" y="1155699"/>
                  </a:lnTo>
                  <a:lnTo>
                    <a:pt x="24816" y="1104899"/>
                  </a:lnTo>
                  <a:lnTo>
                    <a:pt x="30253" y="1054099"/>
                  </a:lnTo>
                  <a:lnTo>
                    <a:pt x="37787" y="1003299"/>
                  </a:lnTo>
                  <a:lnTo>
                    <a:pt x="47373" y="965199"/>
                  </a:lnTo>
                  <a:lnTo>
                    <a:pt x="58965" y="914399"/>
                  </a:lnTo>
                  <a:lnTo>
                    <a:pt x="72518" y="863599"/>
                  </a:lnTo>
                  <a:lnTo>
                    <a:pt x="87987" y="812799"/>
                  </a:lnTo>
                  <a:lnTo>
                    <a:pt x="105328" y="774699"/>
                  </a:lnTo>
                  <a:lnTo>
                    <a:pt x="124494" y="723899"/>
                  </a:lnTo>
                  <a:lnTo>
                    <a:pt x="145442" y="685799"/>
                  </a:lnTo>
                  <a:lnTo>
                    <a:pt x="168124" y="634999"/>
                  </a:lnTo>
                  <a:lnTo>
                    <a:pt x="192498" y="596899"/>
                  </a:lnTo>
                  <a:lnTo>
                    <a:pt x="218517" y="558799"/>
                  </a:lnTo>
                  <a:lnTo>
                    <a:pt x="246136" y="507999"/>
                  </a:lnTo>
                  <a:lnTo>
                    <a:pt x="275311" y="469899"/>
                  </a:lnTo>
                  <a:lnTo>
                    <a:pt x="305995" y="431799"/>
                  </a:lnTo>
                  <a:lnTo>
                    <a:pt x="338144" y="406399"/>
                  </a:lnTo>
                  <a:lnTo>
                    <a:pt x="371714" y="368299"/>
                  </a:lnTo>
                  <a:lnTo>
                    <a:pt x="406502" y="330199"/>
                  </a:lnTo>
                  <a:lnTo>
                    <a:pt x="442636" y="304799"/>
                  </a:lnTo>
                  <a:lnTo>
                    <a:pt x="480071" y="266699"/>
                  </a:lnTo>
                  <a:lnTo>
                    <a:pt x="518761" y="241299"/>
                  </a:lnTo>
                  <a:lnTo>
                    <a:pt x="558659" y="215899"/>
                  </a:lnTo>
                  <a:lnTo>
                    <a:pt x="599719" y="190499"/>
                  </a:lnTo>
                  <a:lnTo>
                    <a:pt x="641895" y="165099"/>
                  </a:lnTo>
                  <a:lnTo>
                    <a:pt x="685142" y="139699"/>
                  </a:lnTo>
                  <a:lnTo>
                    <a:pt x="729412" y="114299"/>
                  </a:lnTo>
                  <a:lnTo>
                    <a:pt x="774661" y="101599"/>
                  </a:lnTo>
                  <a:lnTo>
                    <a:pt x="820841" y="76199"/>
                  </a:lnTo>
                  <a:lnTo>
                    <a:pt x="1013960" y="25399"/>
                  </a:lnTo>
                  <a:lnTo>
                    <a:pt x="1064108" y="25399"/>
                  </a:lnTo>
                  <a:lnTo>
                    <a:pt x="1114912" y="12700"/>
                  </a:lnTo>
                  <a:lnTo>
                    <a:pt x="1426054" y="12700"/>
                  </a:lnTo>
                  <a:lnTo>
                    <a:pt x="1375058" y="0"/>
                  </a:lnTo>
                  <a:close/>
                </a:path>
                <a:path w="2437129" h="2425700">
                  <a:moveTo>
                    <a:pt x="1426054" y="12700"/>
                  </a:moveTo>
                  <a:lnTo>
                    <a:pt x="1321702" y="12700"/>
                  </a:lnTo>
                  <a:lnTo>
                    <a:pt x="1372513" y="25400"/>
                  </a:lnTo>
                  <a:lnTo>
                    <a:pt x="1422670" y="25400"/>
                  </a:lnTo>
                  <a:lnTo>
                    <a:pt x="1615868" y="76200"/>
                  </a:lnTo>
                  <a:lnTo>
                    <a:pt x="1662084" y="101600"/>
                  </a:lnTo>
                  <a:lnTo>
                    <a:pt x="1707375" y="114300"/>
                  </a:lnTo>
                  <a:lnTo>
                    <a:pt x="1751698" y="139700"/>
                  </a:lnTo>
                  <a:lnTo>
                    <a:pt x="1795006" y="165100"/>
                  </a:lnTo>
                  <a:lnTo>
                    <a:pt x="1837255" y="190500"/>
                  </a:lnTo>
                  <a:lnTo>
                    <a:pt x="1878400" y="215900"/>
                  </a:lnTo>
                  <a:lnTo>
                    <a:pt x="1918395" y="241300"/>
                  </a:lnTo>
                  <a:lnTo>
                    <a:pt x="1957195" y="266700"/>
                  </a:lnTo>
                  <a:lnTo>
                    <a:pt x="1994756" y="304800"/>
                  </a:lnTo>
                  <a:lnTo>
                    <a:pt x="2031031" y="330200"/>
                  </a:lnTo>
                  <a:lnTo>
                    <a:pt x="2065976" y="368300"/>
                  </a:lnTo>
                  <a:lnTo>
                    <a:pt x="2099389" y="406400"/>
                  </a:lnTo>
                  <a:lnTo>
                    <a:pt x="2131399" y="431800"/>
                  </a:lnTo>
                  <a:lnTo>
                    <a:pt x="2161960" y="469900"/>
                  </a:lnTo>
                  <a:lnTo>
                    <a:pt x="2191025" y="508000"/>
                  </a:lnTo>
                  <a:lnTo>
                    <a:pt x="2218548" y="558800"/>
                  </a:lnTo>
                  <a:lnTo>
                    <a:pt x="2244485" y="596900"/>
                  </a:lnTo>
                  <a:lnTo>
                    <a:pt x="2268788" y="635000"/>
                  </a:lnTo>
                  <a:lnTo>
                    <a:pt x="2291411" y="685800"/>
                  </a:lnTo>
                  <a:lnTo>
                    <a:pt x="2312308" y="723900"/>
                  </a:lnTo>
                  <a:lnTo>
                    <a:pt x="2331434" y="774700"/>
                  </a:lnTo>
                  <a:lnTo>
                    <a:pt x="2348743" y="812800"/>
                  </a:lnTo>
                  <a:lnTo>
                    <a:pt x="2364187" y="863600"/>
                  </a:lnTo>
                  <a:lnTo>
                    <a:pt x="2377722" y="914400"/>
                  </a:lnTo>
                  <a:lnTo>
                    <a:pt x="2389300" y="965200"/>
                  </a:lnTo>
                  <a:lnTo>
                    <a:pt x="2398877" y="1003300"/>
                  </a:lnTo>
                  <a:lnTo>
                    <a:pt x="2406406" y="1054100"/>
                  </a:lnTo>
                  <a:lnTo>
                    <a:pt x="2411841" y="1104900"/>
                  </a:lnTo>
                  <a:lnTo>
                    <a:pt x="2415135" y="1155700"/>
                  </a:lnTo>
                  <a:lnTo>
                    <a:pt x="2416244" y="1219200"/>
                  </a:lnTo>
                  <a:lnTo>
                    <a:pt x="2415135" y="1270000"/>
                  </a:lnTo>
                  <a:lnTo>
                    <a:pt x="2411841" y="1320800"/>
                  </a:lnTo>
                  <a:lnTo>
                    <a:pt x="2406406" y="1371600"/>
                  </a:lnTo>
                  <a:lnTo>
                    <a:pt x="2398877" y="1422400"/>
                  </a:lnTo>
                  <a:lnTo>
                    <a:pt x="2389300" y="1473200"/>
                  </a:lnTo>
                  <a:lnTo>
                    <a:pt x="2377722" y="1511300"/>
                  </a:lnTo>
                  <a:lnTo>
                    <a:pt x="2364187" y="1562100"/>
                  </a:lnTo>
                  <a:lnTo>
                    <a:pt x="2348743" y="1612899"/>
                  </a:lnTo>
                  <a:lnTo>
                    <a:pt x="2331435" y="1650999"/>
                  </a:lnTo>
                  <a:lnTo>
                    <a:pt x="2312309" y="1701799"/>
                  </a:lnTo>
                  <a:lnTo>
                    <a:pt x="2291411" y="1752599"/>
                  </a:lnTo>
                  <a:lnTo>
                    <a:pt x="2268788" y="1790699"/>
                  </a:lnTo>
                  <a:lnTo>
                    <a:pt x="2244485" y="1828799"/>
                  </a:lnTo>
                  <a:lnTo>
                    <a:pt x="2218549" y="1879599"/>
                  </a:lnTo>
                  <a:lnTo>
                    <a:pt x="2191025" y="1917699"/>
                  </a:lnTo>
                  <a:lnTo>
                    <a:pt x="2161960" y="1955799"/>
                  </a:lnTo>
                  <a:lnTo>
                    <a:pt x="2131400" y="1993899"/>
                  </a:lnTo>
                  <a:lnTo>
                    <a:pt x="2099390" y="2031999"/>
                  </a:lnTo>
                  <a:lnTo>
                    <a:pt x="2065977" y="2057399"/>
                  </a:lnTo>
                  <a:lnTo>
                    <a:pt x="2031032" y="2095499"/>
                  </a:lnTo>
                  <a:lnTo>
                    <a:pt x="1994756" y="2120899"/>
                  </a:lnTo>
                  <a:lnTo>
                    <a:pt x="1957196" y="2158999"/>
                  </a:lnTo>
                  <a:lnTo>
                    <a:pt x="1918395" y="2184399"/>
                  </a:lnTo>
                  <a:lnTo>
                    <a:pt x="1878400" y="2209799"/>
                  </a:lnTo>
                  <a:lnTo>
                    <a:pt x="1837256" y="2235199"/>
                  </a:lnTo>
                  <a:lnTo>
                    <a:pt x="1795007" y="2260599"/>
                  </a:lnTo>
                  <a:lnTo>
                    <a:pt x="1751698" y="2285999"/>
                  </a:lnTo>
                  <a:lnTo>
                    <a:pt x="1707376" y="2311399"/>
                  </a:lnTo>
                  <a:lnTo>
                    <a:pt x="1662084" y="2324099"/>
                  </a:lnTo>
                  <a:lnTo>
                    <a:pt x="1615869" y="2349499"/>
                  </a:lnTo>
                  <a:lnTo>
                    <a:pt x="1422671" y="2400299"/>
                  </a:lnTo>
                  <a:lnTo>
                    <a:pt x="1372513" y="2400299"/>
                  </a:lnTo>
                  <a:lnTo>
                    <a:pt x="1321702" y="2412999"/>
                  </a:lnTo>
                  <a:lnTo>
                    <a:pt x="1426055" y="2412999"/>
                  </a:lnTo>
                  <a:lnTo>
                    <a:pt x="1622503" y="2362199"/>
                  </a:lnTo>
                  <a:lnTo>
                    <a:pt x="1669497" y="2349499"/>
                  </a:lnTo>
                  <a:lnTo>
                    <a:pt x="1715550" y="2324099"/>
                  </a:lnTo>
                  <a:lnTo>
                    <a:pt x="1760615" y="2298699"/>
                  </a:lnTo>
                  <a:lnTo>
                    <a:pt x="1804645" y="2285999"/>
                  </a:lnTo>
                  <a:lnTo>
                    <a:pt x="1847593" y="2260599"/>
                  </a:lnTo>
                  <a:lnTo>
                    <a:pt x="1889413" y="2235199"/>
                  </a:lnTo>
                  <a:lnTo>
                    <a:pt x="1930056" y="2197099"/>
                  </a:lnTo>
                  <a:lnTo>
                    <a:pt x="1969478" y="2171699"/>
                  </a:lnTo>
                  <a:lnTo>
                    <a:pt x="2007629" y="2146299"/>
                  </a:lnTo>
                  <a:lnTo>
                    <a:pt x="2044465" y="2108199"/>
                  </a:lnTo>
                  <a:lnTo>
                    <a:pt x="2079937" y="2070099"/>
                  </a:lnTo>
                  <a:lnTo>
                    <a:pt x="2114013" y="2044699"/>
                  </a:lnTo>
                  <a:lnTo>
                    <a:pt x="2146649" y="2006599"/>
                  </a:lnTo>
                  <a:lnTo>
                    <a:pt x="2177799" y="1968499"/>
                  </a:lnTo>
                  <a:lnTo>
                    <a:pt x="2207417" y="1930399"/>
                  </a:lnTo>
                  <a:lnTo>
                    <a:pt x="2235458" y="1879599"/>
                  </a:lnTo>
                  <a:lnTo>
                    <a:pt x="2261874" y="1841499"/>
                  </a:lnTo>
                  <a:lnTo>
                    <a:pt x="2286622" y="1803399"/>
                  </a:lnTo>
                  <a:lnTo>
                    <a:pt x="2309653" y="1752599"/>
                  </a:lnTo>
                  <a:lnTo>
                    <a:pt x="2330923" y="1714499"/>
                  </a:lnTo>
                  <a:lnTo>
                    <a:pt x="2350385" y="1663699"/>
                  </a:lnTo>
                  <a:lnTo>
                    <a:pt x="2367994" y="1612900"/>
                  </a:lnTo>
                  <a:lnTo>
                    <a:pt x="2383703" y="1574800"/>
                  </a:lnTo>
                  <a:lnTo>
                    <a:pt x="2397467" y="1524000"/>
                  </a:lnTo>
                  <a:lnTo>
                    <a:pt x="2409239" y="1473200"/>
                  </a:lnTo>
                  <a:lnTo>
                    <a:pt x="2418974" y="1422400"/>
                  </a:lnTo>
                  <a:lnTo>
                    <a:pt x="2426626" y="1371600"/>
                  </a:lnTo>
                  <a:lnTo>
                    <a:pt x="2432148" y="1320800"/>
                  </a:lnTo>
                  <a:lnTo>
                    <a:pt x="2435496" y="1270000"/>
                  </a:lnTo>
                  <a:lnTo>
                    <a:pt x="2436622" y="1219200"/>
                  </a:lnTo>
                  <a:lnTo>
                    <a:pt x="2435496" y="1155700"/>
                  </a:lnTo>
                  <a:lnTo>
                    <a:pt x="2432148" y="1104900"/>
                  </a:lnTo>
                  <a:lnTo>
                    <a:pt x="2426626" y="1054100"/>
                  </a:lnTo>
                  <a:lnTo>
                    <a:pt x="2418974" y="1003300"/>
                  </a:lnTo>
                  <a:lnTo>
                    <a:pt x="2409239" y="952500"/>
                  </a:lnTo>
                  <a:lnTo>
                    <a:pt x="2397467" y="901700"/>
                  </a:lnTo>
                  <a:lnTo>
                    <a:pt x="2383703" y="850900"/>
                  </a:lnTo>
                  <a:lnTo>
                    <a:pt x="2367994" y="812800"/>
                  </a:lnTo>
                  <a:lnTo>
                    <a:pt x="2350385" y="762000"/>
                  </a:lnTo>
                  <a:lnTo>
                    <a:pt x="2330923" y="711200"/>
                  </a:lnTo>
                  <a:lnTo>
                    <a:pt x="2309653" y="673100"/>
                  </a:lnTo>
                  <a:lnTo>
                    <a:pt x="2286621" y="622300"/>
                  </a:lnTo>
                  <a:lnTo>
                    <a:pt x="2261874" y="584200"/>
                  </a:lnTo>
                  <a:lnTo>
                    <a:pt x="2235457" y="546100"/>
                  </a:lnTo>
                  <a:lnTo>
                    <a:pt x="2207417" y="508000"/>
                  </a:lnTo>
                  <a:lnTo>
                    <a:pt x="2177798" y="457200"/>
                  </a:lnTo>
                  <a:lnTo>
                    <a:pt x="2146648" y="419100"/>
                  </a:lnTo>
                  <a:lnTo>
                    <a:pt x="2114012" y="381000"/>
                  </a:lnTo>
                  <a:lnTo>
                    <a:pt x="2079936" y="355600"/>
                  </a:lnTo>
                  <a:lnTo>
                    <a:pt x="2044464" y="317500"/>
                  </a:lnTo>
                  <a:lnTo>
                    <a:pt x="2007629" y="279400"/>
                  </a:lnTo>
                  <a:lnTo>
                    <a:pt x="1969477" y="254000"/>
                  </a:lnTo>
                  <a:lnTo>
                    <a:pt x="1930056" y="228600"/>
                  </a:lnTo>
                  <a:lnTo>
                    <a:pt x="1889412" y="190500"/>
                  </a:lnTo>
                  <a:lnTo>
                    <a:pt x="1847593" y="165100"/>
                  </a:lnTo>
                  <a:lnTo>
                    <a:pt x="1804644" y="139700"/>
                  </a:lnTo>
                  <a:lnTo>
                    <a:pt x="1760614" y="127000"/>
                  </a:lnTo>
                  <a:lnTo>
                    <a:pt x="1715550" y="101600"/>
                  </a:lnTo>
                  <a:lnTo>
                    <a:pt x="1669497" y="76200"/>
                  </a:lnTo>
                  <a:lnTo>
                    <a:pt x="1476343" y="25400"/>
                  </a:lnTo>
                  <a:lnTo>
                    <a:pt x="1426054" y="12700"/>
                  </a:lnTo>
                  <a:close/>
                </a:path>
              </a:pathLst>
            </a:custGeom>
            <a:solidFill>
              <a:srgbClr val="9FBB2D"/>
            </a:solidFill>
          </p:spPr>
          <p:txBody>
            <a:bodyPr wrap="square" lIns="0" tIns="0" rIns="0" bIns="0" rtlCol="0"/>
            <a:lstStyle/>
            <a:p>
              <a:endParaRPr/>
            </a:p>
          </p:txBody>
        </p:sp>
        <p:pic>
          <p:nvPicPr>
            <p:cNvPr id="8" name="object 8"/>
            <p:cNvPicPr/>
            <p:nvPr/>
          </p:nvPicPr>
          <p:blipFill>
            <a:blip r:embed="rId2" cstate="print"/>
            <a:stretch>
              <a:fillRect/>
            </a:stretch>
          </p:blipFill>
          <p:spPr>
            <a:xfrm>
              <a:off x="8261603" y="3418331"/>
              <a:ext cx="2179320" cy="2148840"/>
            </a:xfrm>
            <a:prstGeom prst="rect">
              <a:avLst/>
            </a:prstGeom>
          </p:spPr>
        </p:pic>
        <p:pic>
          <p:nvPicPr>
            <p:cNvPr id="9" name="object 9"/>
            <p:cNvPicPr/>
            <p:nvPr/>
          </p:nvPicPr>
          <p:blipFill>
            <a:blip r:embed="rId3" cstate="print"/>
            <a:stretch>
              <a:fillRect/>
            </a:stretch>
          </p:blipFill>
          <p:spPr>
            <a:xfrm>
              <a:off x="8314943" y="3433571"/>
              <a:ext cx="2077211" cy="2046731"/>
            </a:xfrm>
            <a:prstGeom prst="rect">
              <a:avLst/>
            </a:prstGeom>
          </p:spPr>
        </p:pic>
      </p:grpSp>
      <p:sp>
        <p:nvSpPr>
          <p:cNvPr id="11" name="object 11"/>
          <p:cNvSpPr txBox="1">
            <a:spLocks noGrp="1"/>
          </p:cNvSpPr>
          <p:nvPr>
            <p:ph type="title"/>
          </p:nvPr>
        </p:nvSpPr>
        <p:spPr>
          <a:xfrm>
            <a:off x="1102563" y="765174"/>
            <a:ext cx="4379595" cy="452120"/>
          </a:xfrm>
          <a:prstGeom prst="rect">
            <a:avLst/>
          </a:prstGeom>
        </p:spPr>
        <p:txBody>
          <a:bodyPr vert="horz" wrap="square" lIns="0" tIns="12065" rIns="0" bIns="0" rtlCol="0">
            <a:spAutoFit/>
          </a:bodyPr>
          <a:lstStyle/>
          <a:p>
            <a:pPr marL="12700">
              <a:lnSpc>
                <a:spcPct val="100000"/>
              </a:lnSpc>
              <a:spcBef>
                <a:spcPts val="95"/>
              </a:spcBef>
            </a:pPr>
            <a:r>
              <a:rPr lang="hr-HR" spc="-150">
                <a:solidFill>
                  <a:srgbClr val="1F3863"/>
                </a:solidFill>
                <a:latin typeface="Arial" panose="020B0604020202020204" pitchFamily="34" charset="0"/>
                <a:cs typeface="Arial" panose="020B0604020202020204" pitchFamily="34" charset="0"/>
              </a:rPr>
              <a:t>BIOECONOMY    SECTORS</a:t>
            </a:r>
            <a:endParaRPr spc="-150">
              <a:solidFill>
                <a:srgbClr val="1F3863"/>
              </a:solidFill>
              <a:latin typeface="Arial" panose="020B0604020202020204" pitchFamily="34" charset="0"/>
              <a:cs typeface="Arial" panose="020B0604020202020204" pitchFamily="34" charset="0"/>
            </a:endParaRPr>
          </a:p>
        </p:txBody>
      </p:sp>
      <p:sp>
        <p:nvSpPr>
          <p:cNvPr id="12" name="object 12"/>
          <p:cNvSpPr txBox="1"/>
          <p:nvPr/>
        </p:nvSpPr>
        <p:spPr>
          <a:xfrm>
            <a:off x="1054430" y="6483440"/>
            <a:ext cx="4203370" cy="197490"/>
          </a:xfrm>
          <a:prstGeom prst="rect">
            <a:avLst/>
          </a:prstGeom>
        </p:spPr>
        <p:txBody>
          <a:bodyPr vert="horz" wrap="square" lIns="0" tIns="12700" rIns="0" bIns="0" rtlCol="0">
            <a:spAutoFit/>
          </a:bodyPr>
          <a:lstStyle/>
          <a:p>
            <a:pPr marL="12700">
              <a:lnSpc>
                <a:spcPct val="100000"/>
              </a:lnSpc>
              <a:spcBef>
                <a:spcPts val="100"/>
              </a:spcBef>
            </a:pPr>
            <a:r>
              <a:rPr sz="1200" spc="-50">
                <a:latin typeface="Microsoft Sans Serif"/>
                <a:cs typeface="Microsoft Sans Serif"/>
              </a:rPr>
              <a:t>*</a:t>
            </a:r>
            <a:r>
              <a:rPr lang="hr-HR" sz="1200" spc="-50" err="1">
                <a:latin typeface="Microsoft Sans Serif"/>
                <a:cs typeface="Microsoft Sans Serif"/>
              </a:rPr>
              <a:t>relates</a:t>
            </a:r>
            <a:r>
              <a:rPr lang="hr-HR" sz="1200" spc="-50">
                <a:latin typeface="Microsoft Sans Serif"/>
                <a:cs typeface="Microsoft Sans Serif"/>
              </a:rPr>
              <a:t> to </a:t>
            </a:r>
            <a:r>
              <a:rPr lang="hr-HR" sz="1200" spc="-50" err="1">
                <a:latin typeface="Microsoft Sans Serif"/>
                <a:cs typeface="Microsoft Sans Serif"/>
              </a:rPr>
              <a:t>portion</a:t>
            </a:r>
            <a:r>
              <a:rPr lang="hr-HR" sz="1200" spc="-50">
                <a:latin typeface="Microsoft Sans Serif"/>
                <a:cs typeface="Microsoft Sans Serif"/>
              </a:rPr>
              <a:t> </a:t>
            </a:r>
            <a:r>
              <a:rPr lang="hr-HR" sz="1200" spc="-50" err="1">
                <a:latin typeface="Microsoft Sans Serif"/>
                <a:cs typeface="Microsoft Sans Serif"/>
              </a:rPr>
              <a:t>of</a:t>
            </a:r>
            <a:r>
              <a:rPr lang="hr-HR" sz="1200" spc="-50">
                <a:latin typeface="Microsoft Sans Serif"/>
                <a:cs typeface="Microsoft Sans Serif"/>
              </a:rPr>
              <a:t> </a:t>
            </a:r>
            <a:r>
              <a:rPr lang="hr-HR" sz="1200" spc="-50" err="1">
                <a:latin typeface="Microsoft Sans Serif"/>
                <a:cs typeface="Microsoft Sans Serif"/>
              </a:rPr>
              <a:t>products</a:t>
            </a:r>
            <a:r>
              <a:rPr lang="hr-HR" sz="1200" spc="-50">
                <a:latin typeface="Microsoft Sans Serif"/>
                <a:cs typeface="Microsoft Sans Serif"/>
              </a:rPr>
              <a:t> </a:t>
            </a:r>
            <a:r>
              <a:rPr lang="hr-HR" sz="1200" spc="-50" err="1">
                <a:latin typeface="Microsoft Sans Serif"/>
                <a:cs typeface="Microsoft Sans Serif"/>
              </a:rPr>
              <a:t>based</a:t>
            </a:r>
            <a:r>
              <a:rPr lang="hr-HR" sz="1200" spc="-50">
                <a:latin typeface="Microsoft Sans Serif"/>
                <a:cs typeface="Microsoft Sans Serif"/>
              </a:rPr>
              <a:t> on </a:t>
            </a:r>
            <a:r>
              <a:rPr lang="hr-HR" sz="1200" spc="-50" err="1">
                <a:latin typeface="Microsoft Sans Serif"/>
                <a:cs typeface="Microsoft Sans Serif"/>
              </a:rPr>
              <a:t>biological</a:t>
            </a:r>
            <a:r>
              <a:rPr lang="hr-HR" sz="1200" spc="-50">
                <a:latin typeface="Microsoft Sans Serif"/>
                <a:cs typeface="Microsoft Sans Serif"/>
              </a:rPr>
              <a:t> </a:t>
            </a:r>
            <a:r>
              <a:rPr lang="hr-HR" sz="1200" spc="-50" err="1">
                <a:latin typeface="Microsoft Sans Serif"/>
                <a:cs typeface="Microsoft Sans Serif"/>
              </a:rPr>
              <a:t>raw</a:t>
            </a:r>
            <a:r>
              <a:rPr lang="hr-HR" sz="1200" spc="-50">
                <a:latin typeface="Microsoft Sans Serif"/>
                <a:cs typeface="Microsoft Sans Serif"/>
              </a:rPr>
              <a:t> </a:t>
            </a:r>
            <a:r>
              <a:rPr lang="hr-HR" sz="1200" spc="-50" err="1">
                <a:latin typeface="Microsoft Sans Serif"/>
                <a:cs typeface="Microsoft Sans Serif"/>
              </a:rPr>
              <a:t>materials</a:t>
            </a:r>
            <a:endParaRPr sz="1200">
              <a:latin typeface="Microsoft Sans Serif"/>
              <a:cs typeface="Microsoft Sans Serif"/>
            </a:endParaRPr>
          </a:p>
        </p:txBody>
      </p:sp>
      <p:pic>
        <p:nvPicPr>
          <p:cNvPr id="15" name="Slika 14">
            <a:extLst>
              <a:ext uri="{FF2B5EF4-FFF2-40B4-BE49-F238E27FC236}">
                <a16:creationId xmlns:a16="http://schemas.microsoft.com/office/drawing/2014/main" id="{7D7B004D-9B5D-BA7B-F237-F2A5330E5127}"/>
              </a:ext>
            </a:extLst>
          </p:cNvPr>
          <p:cNvPicPr>
            <a:picLocks noChangeAspect="1"/>
          </p:cNvPicPr>
          <p:nvPr/>
        </p:nvPicPr>
        <p:blipFill>
          <a:blip r:embed="rId4"/>
          <a:stretch>
            <a:fillRect/>
          </a:stretch>
        </p:blipFill>
        <p:spPr>
          <a:xfrm>
            <a:off x="1102563" y="1600200"/>
            <a:ext cx="6901230" cy="4604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67500" y="719387"/>
            <a:ext cx="2863596" cy="4138261"/>
          </a:xfrm>
          <a:prstGeom prst="rect">
            <a:avLst/>
          </a:prstGeom>
        </p:spPr>
      </p:pic>
      <p:pic>
        <p:nvPicPr>
          <p:cNvPr id="3" name="object 3"/>
          <p:cNvPicPr/>
          <p:nvPr/>
        </p:nvPicPr>
        <p:blipFill>
          <a:blip r:embed="rId3" cstate="print"/>
          <a:stretch>
            <a:fillRect/>
          </a:stretch>
        </p:blipFill>
        <p:spPr>
          <a:xfrm>
            <a:off x="2440794" y="1258119"/>
            <a:ext cx="3591198" cy="3556299"/>
          </a:xfrm>
          <a:prstGeom prst="rect">
            <a:avLst/>
          </a:prstGeom>
        </p:spPr>
      </p:pic>
      <p:sp>
        <p:nvSpPr>
          <p:cNvPr id="4" name="TekstniOkvir 3">
            <a:extLst>
              <a:ext uri="{FF2B5EF4-FFF2-40B4-BE49-F238E27FC236}">
                <a16:creationId xmlns:a16="http://schemas.microsoft.com/office/drawing/2014/main" id="{438624AA-051D-8201-5058-FF07EE15D293}"/>
              </a:ext>
            </a:extLst>
          </p:cNvPr>
          <p:cNvSpPr txBox="1"/>
          <p:nvPr/>
        </p:nvSpPr>
        <p:spPr>
          <a:xfrm>
            <a:off x="2352402" y="5105400"/>
            <a:ext cx="3743598"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National Development Strategy of the Republic of Croatia until 2030</a:t>
            </a:r>
          </a:p>
        </p:txBody>
      </p:sp>
      <p:sp>
        <p:nvSpPr>
          <p:cNvPr id="5" name="TekstniOkvir 4">
            <a:extLst>
              <a:ext uri="{FF2B5EF4-FFF2-40B4-BE49-F238E27FC236}">
                <a16:creationId xmlns:a16="http://schemas.microsoft.com/office/drawing/2014/main" id="{A449C70D-997F-6844-D41A-518E27C2FE2D}"/>
              </a:ext>
            </a:extLst>
          </p:cNvPr>
          <p:cNvSpPr txBox="1"/>
          <p:nvPr/>
        </p:nvSpPr>
        <p:spPr>
          <a:xfrm>
            <a:off x="6667500" y="5096256"/>
            <a:ext cx="4686300"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COMMISSION STAFF WORKING DOCUMENT</a:t>
            </a:r>
            <a:r>
              <a:rPr lang="hr-HR" sz="1600">
                <a:latin typeface="Arial" panose="020B0604020202020204" pitchFamily="34" charset="0"/>
                <a:cs typeface="Arial" panose="020B0604020202020204" pitchFamily="34" charset="0"/>
              </a:rPr>
              <a:t> - </a:t>
            </a:r>
            <a:r>
              <a:rPr lang="en-US" sz="1600">
                <a:latin typeface="Arial" panose="020B0604020202020204" pitchFamily="34" charset="0"/>
                <a:cs typeface="Arial" panose="020B0604020202020204" pitchFamily="34" charset="0"/>
              </a:rPr>
              <a:t>Commission recommendation for </a:t>
            </a:r>
            <a:r>
              <a:rPr lang="hr-HR" sz="1600">
                <a:latin typeface="Arial" panose="020B0604020202020204" pitchFamily="34" charset="0"/>
                <a:cs typeface="Arial" panose="020B0604020202020204" pitchFamily="34" charset="0"/>
              </a:rPr>
              <a:t>Croatia</a:t>
            </a:r>
            <a:r>
              <a:rPr lang="en-US" sz="1600">
                <a:latin typeface="Arial" panose="020B0604020202020204" pitchFamily="34" charset="0"/>
                <a:cs typeface="Arial" panose="020B0604020202020204" pitchFamily="34" charset="0"/>
              </a:rPr>
              <a:t>'s CAP strategic plan</a:t>
            </a:r>
            <a:endParaRPr lang="en-GB" sz="160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b="14651"/>
          <a:stretch/>
        </p:blipFill>
        <p:spPr>
          <a:xfrm>
            <a:off x="2272750" y="1504939"/>
            <a:ext cx="3743598" cy="3208950"/>
          </a:xfrm>
          <a:prstGeom prst="rect">
            <a:avLst/>
          </a:prstGeom>
        </p:spPr>
      </p:pic>
      <p:sp>
        <p:nvSpPr>
          <p:cNvPr id="3" name="object 3"/>
          <p:cNvSpPr txBox="1">
            <a:spLocks noGrp="1"/>
          </p:cNvSpPr>
          <p:nvPr>
            <p:ph type="title"/>
          </p:nvPr>
        </p:nvSpPr>
        <p:spPr>
          <a:xfrm>
            <a:off x="6823709" y="2291841"/>
            <a:ext cx="3743598" cy="1120820"/>
          </a:xfrm>
          <a:prstGeom prst="rect">
            <a:avLst/>
          </a:prstGeom>
        </p:spPr>
        <p:txBody>
          <a:bodyPr vert="horz" wrap="square" lIns="0" tIns="12700" rIns="0" bIns="0" rtlCol="0">
            <a:spAutoFit/>
          </a:bodyPr>
          <a:lstStyle/>
          <a:p>
            <a:pPr marL="12700" marR="5080">
              <a:lnSpc>
                <a:spcPct val="100000"/>
              </a:lnSpc>
              <a:spcBef>
                <a:spcPts val="100"/>
              </a:spcBef>
            </a:pPr>
            <a:r>
              <a:rPr lang="en-GB" sz="2400" b="1">
                <a:solidFill>
                  <a:srgbClr val="008000"/>
                </a:solidFill>
                <a:latin typeface="Arial" panose="020B0604020202020204" pitchFamily="34" charset="0"/>
                <a:cs typeface="Arial" panose="020B0604020202020204" pitchFamily="34" charset="0"/>
              </a:rPr>
              <a:t>Strategic goal 9:  </a:t>
            </a:r>
            <a:br>
              <a:rPr lang="en-GB" sz="2400">
                <a:solidFill>
                  <a:srgbClr val="008000"/>
                </a:solidFill>
                <a:latin typeface="Arial" panose="020B0604020202020204" pitchFamily="34" charset="0"/>
                <a:cs typeface="Arial" panose="020B0604020202020204" pitchFamily="34" charset="0"/>
              </a:rPr>
            </a:br>
            <a:r>
              <a:rPr lang="en-GB" sz="2400">
                <a:solidFill>
                  <a:srgbClr val="008000"/>
                </a:solidFill>
                <a:latin typeface="Arial" panose="020B0604020202020204" pitchFamily="34" charset="0"/>
                <a:cs typeface="Arial" panose="020B0604020202020204" pitchFamily="34" charset="0"/>
              </a:rPr>
              <a:t>Food self-sufficiency and bioeconomy development</a:t>
            </a:r>
          </a:p>
        </p:txBody>
      </p:sp>
      <p:sp>
        <p:nvSpPr>
          <p:cNvPr id="4" name="object 4"/>
          <p:cNvSpPr txBox="1"/>
          <p:nvPr/>
        </p:nvSpPr>
        <p:spPr>
          <a:xfrm>
            <a:off x="6854740" y="3962400"/>
            <a:ext cx="4127892" cy="751488"/>
          </a:xfrm>
          <a:prstGeom prst="rect">
            <a:avLst/>
          </a:prstGeom>
        </p:spPr>
        <p:txBody>
          <a:bodyPr vert="horz" wrap="square" lIns="0" tIns="12700" rIns="0" bIns="0" rtlCol="0">
            <a:spAutoFit/>
          </a:bodyPr>
          <a:lstStyle/>
          <a:p>
            <a:pPr marL="12700" marR="5080">
              <a:lnSpc>
                <a:spcPct val="100000"/>
              </a:lnSpc>
              <a:spcBef>
                <a:spcPts val="100"/>
              </a:spcBef>
            </a:pPr>
            <a:r>
              <a:rPr lang="hr-HR" sz="2400">
                <a:solidFill>
                  <a:srgbClr val="008000"/>
                </a:solidFill>
                <a:latin typeface="Arial" panose="020B0604020202020204" pitchFamily="34" charset="0"/>
                <a:cs typeface="Arial" panose="020B0604020202020204" pitchFamily="34" charset="0"/>
              </a:rPr>
              <a:t>Will </a:t>
            </a:r>
            <a:r>
              <a:rPr lang="hr-HR" sz="2400" err="1">
                <a:solidFill>
                  <a:srgbClr val="008000"/>
                </a:solidFill>
                <a:latin typeface="Arial" panose="020B0604020202020204" pitchFamily="34" charset="0"/>
                <a:cs typeface="Arial" panose="020B0604020202020204" pitchFamily="34" charset="0"/>
              </a:rPr>
              <a:t>be</a:t>
            </a:r>
            <a:r>
              <a:rPr lang="hr-HR" sz="2400">
                <a:solidFill>
                  <a:srgbClr val="008000"/>
                </a:solidFill>
                <a:latin typeface="Arial" panose="020B0604020202020204" pitchFamily="34" charset="0"/>
                <a:cs typeface="Arial" panose="020B0604020202020204" pitchFamily="34" charset="0"/>
              </a:rPr>
              <a:t> i</a:t>
            </a:r>
            <a:r>
              <a:rPr lang="en-GB" sz="2400" err="1">
                <a:solidFill>
                  <a:srgbClr val="008000"/>
                </a:solidFill>
                <a:latin typeface="Arial" panose="020B0604020202020204" pitchFamily="34" charset="0"/>
                <a:cs typeface="Arial" panose="020B0604020202020204" pitchFamily="34" charset="0"/>
              </a:rPr>
              <a:t>mplement</a:t>
            </a:r>
            <a:r>
              <a:rPr lang="hr-HR" sz="2400" err="1">
                <a:solidFill>
                  <a:srgbClr val="008000"/>
                </a:solidFill>
                <a:latin typeface="Arial" panose="020B0604020202020204" pitchFamily="34" charset="0"/>
                <a:cs typeface="Arial" panose="020B0604020202020204" pitchFamily="34" charset="0"/>
              </a:rPr>
              <a:t>ed</a:t>
            </a:r>
            <a:r>
              <a:rPr lang="en-GB" sz="2400">
                <a:solidFill>
                  <a:srgbClr val="008000"/>
                </a:solidFill>
                <a:latin typeface="Arial" panose="020B0604020202020204" pitchFamily="34" charset="0"/>
                <a:cs typeface="Arial" panose="020B0604020202020204" pitchFamily="34" charset="0"/>
              </a:rPr>
              <a:t> through Bioeconomy strategy</a:t>
            </a:r>
          </a:p>
        </p:txBody>
      </p:sp>
      <p:sp>
        <p:nvSpPr>
          <p:cNvPr id="5" name="TekstniOkvir 4">
            <a:extLst>
              <a:ext uri="{FF2B5EF4-FFF2-40B4-BE49-F238E27FC236}">
                <a16:creationId xmlns:a16="http://schemas.microsoft.com/office/drawing/2014/main" id="{04B88B85-DDC4-8CE7-0A58-781733158D5D}"/>
              </a:ext>
            </a:extLst>
          </p:cNvPr>
          <p:cNvSpPr txBox="1"/>
          <p:nvPr/>
        </p:nvSpPr>
        <p:spPr>
          <a:xfrm>
            <a:off x="2352402" y="4796360"/>
            <a:ext cx="3743598"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National Development Strategy of the Republic of Croatia until 2030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00443" y="1078391"/>
            <a:ext cx="3422904" cy="4778340"/>
          </a:xfrm>
          <a:prstGeom prst="rect">
            <a:avLst/>
          </a:prstGeom>
        </p:spPr>
      </p:pic>
      <p:sp>
        <p:nvSpPr>
          <p:cNvPr id="3" name="object 3"/>
          <p:cNvSpPr txBox="1"/>
          <p:nvPr/>
        </p:nvSpPr>
        <p:spPr>
          <a:xfrm>
            <a:off x="2168653" y="1664503"/>
            <a:ext cx="3823207" cy="3329116"/>
          </a:xfrm>
          <a:prstGeom prst="rect">
            <a:avLst/>
          </a:prstGeom>
        </p:spPr>
        <p:txBody>
          <a:bodyPr vert="horz" wrap="square" lIns="0" tIns="12700" rIns="0" bIns="0" rtlCol="0">
            <a:spAutoFit/>
          </a:bodyPr>
          <a:lstStyle/>
          <a:p>
            <a:pPr marL="12700" marR="5080">
              <a:lnSpc>
                <a:spcPct val="100000"/>
              </a:lnSpc>
              <a:spcBef>
                <a:spcPts val="100"/>
              </a:spcBef>
            </a:pPr>
            <a:r>
              <a:rPr sz="1800" spc="-10">
                <a:latin typeface="Calibri"/>
                <a:cs typeface="Calibri"/>
              </a:rPr>
              <a:t>„</a:t>
            </a:r>
            <a:r>
              <a:rPr lang="en-US" sz="1800" i="1" spc="-10">
                <a:latin typeface="Calibri"/>
                <a:cs typeface="Calibri"/>
              </a:rPr>
              <a:t>Thanks to the rich sources of biomass, Croatia has one of the greatest potentials in the EU for the development of the bioeconomy. However, this potential is currently unused and in recent years even shows certain signs of reduction</a:t>
            </a:r>
            <a:r>
              <a:rPr sz="1800" i="1" spc="-5">
                <a:latin typeface="Calibri"/>
                <a:cs typeface="Calibri"/>
              </a:rPr>
              <a:t>.</a:t>
            </a:r>
            <a:r>
              <a:rPr sz="1800" spc="-5">
                <a:latin typeface="Calibri"/>
                <a:cs typeface="Calibri"/>
              </a:rPr>
              <a:t>”</a:t>
            </a:r>
            <a:endParaRPr sz="1800">
              <a:latin typeface="Calibri"/>
              <a:cs typeface="Calibri"/>
            </a:endParaRPr>
          </a:p>
          <a:p>
            <a:pPr>
              <a:lnSpc>
                <a:spcPct val="100000"/>
              </a:lnSpc>
              <a:spcBef>
                <a:spcPts val="25"/>
              </a:spcBef>
            </a:pPr>
            <a:endParaRPr sz="1750">
              <a:latin typeface="Calibri"/>
              <a:cs typeface="Calibri"/>
            </a:endParaRPr>
          </a:p>
          <a:p>
            <a:pPr marL="12700" marR="475615">
              <a:lnSpc>
                <a:spcPct val="100000"/>
              </a:lnSpc>
            </a:pPr>
            <a:r>
              <a:rPr lang="hr-HR" sz="1800" u="heavy" spc="-10" err="1">
                <a:uFill>
                  <a:solidFill>
                    <a:srgbClr val="000000"/>
                  </a:solidFill>
                </a:uFill>
                <a:latin typeface="Calibri"/>
                <a:cs typeface="Calibri"/>
              </a:rPr>
              <a:t>Recommendation</a:t>
            </a:r>
            <a:r>
              <a:rPr sz="1800" b="1" spc="-10">
                <a:latin typeface="Calibri"/>
                <a:cs typeface="Calibri"/>
              </a:rPr>
              <a:t>:</a:t>
            </a:r>
            <a:r>
              <a:rPr sz="1800" b="1" spc="5">
                <a:latin typeface="Calibri"/>
                <a:cs typeface="Calibri"/>
              </a:rPr>
              <a:t> </a:t>
            </a:r>
            <a:r>
              <a:rPr lang="en-US" sz="1800" spc="-10">
                <a:latin typeface="Calibri"/>
                <a:cs typeface="Calibri"/>
              </a:rPr>
              <a:t>encourage an increase in the added value of bioeconomy products through investments and financial instruments</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81771" y="2700527"/>
            <a:ext cx="1184275" cy="1710055"/>
            <a:chOff x="8081771" y="2700527"/>
            <a:chExt cx="1184275" cy="1710055"/>
          </a:xfrm>
        </p:grpSpPr>
        <p:pic>
          <p:nvPicPr>
            <p:cNvPr id="3" name="object 3"/>
            <p:cNvPicPr/>
            <p:nvPr/>
          </p:nvPicPr>
          <p:blipFill>
            <a:blip r:embed="rId2" cstate="print"/>
            <a:stretch>
              <a:fillRect/>
            </a:stretch>
          </p:blipFill>
          <p:spPr>
            <a:xfrm>
              <a:off x="8164355" y="2778437"/>
              <a:ext cx="991439" cy="1544939"/>
            </a:xfrm>
            <a:prstGeom prst="rect">
              <a:avLst/>
            </a:prstGeom>
          </p:spPr>
        </p:pic>
        <p:sp>
          <p:nvSpPr>
            <p:cNvPr id="4" name="object 4"/>
            <p:cNvSpPr/>
            <p:nvPr/>
          </p:nvSpPr>
          <p:spPr>
            <a:xfrm>
              <a:off x="8086343" y="2705099"/>
              <a:ext cx="1175385" cy="1701164"/>
            </a:xfrm>
            <a:custGeom>
              <a:avLst/>
              <a:gdLst/>
              <a:ahLst/>
              <a:cxnLst/>
              <a:rect l="l" t="t" r="r" b="b"/>
              <a:pathLst>
                <a:path w="1175384" h="1701164">
                  <a:moveTo>
                    <a:pt x="0" y="1700783"/>
                  </a:moveTo>
                  <a:lnTo>
                    <a:pt x="1175003" y="1700783"/>
                  </a:lnTo>
                  <a:lnTo>
                    <a:pt x="1175003" y="0"/>
                  </a:lnTo>
                  <a:lnTo>
                    <a:pt x="0" y="0"/>
                  </a:lnTo>
                  <a:lnTo>
                    <a:pt x="0" y="1700783"/>
                  </a:lnTo>
                  <a:close/>
                </a:path>
              </a:pathLst>
            </a:custGeom>
            <a:ln w="9144">
              <a:solidFill>
                <a:srgbClr val="DEEBF7"/>
              </a:solidFill>
            </a:ln>
          </p:spPr>
          <p:txBody>
            <a:bodyPr wrap="square" lIns="0" tIns="0" rIns="0" bIns="0" rtlCol="0"/>
            <a:lstStyle/>
            <a:p>
              <a:endParaRPr/>
            </a:p>
          </p:txBody>
        </p:sp>
      </p:grpSp>
      <p:grpSp>
        <p:nvGrpSpPr>
          <p:cNvPr id="5" name="object 5"/>
          <p:cNvGrpSpPr/>
          <p:nvPr/>
        </p:nvGrpSpPr>
        <p:grpSpPr>
          <a:xfrm>
            <a:off x="6792468" y="2700527"/>
            <a:ext cx="1184275" cy="1710055"/>
            <a:chOff x="6792468" y="2700527"/>
            <a:chExt cx="1184275" cy="1710055"/>
          </a:xfrm>
        </p:grpSpPr>
        <p:pic>
          <p:nvPicPr>
            <p:cNvPr id="6" name="object 6"/>
            <p:cNvPicPr/>
            <p:nvPr/>
          </p:nvPicPr>
          <p:blipFill>
            <a:blip r:embed="rId3" cstate="print"/>
            <a:stretch>
              <a:fillRect/>
            </a:stretch>
          </p:blipFill>
          <p:spPr>
            <a:xfrm>
              <a:off x="6870462" y="2783022"/>
              <a:ext cx="963899" cy="1398239"/>
            </a:xfrm>
            <a:prstGeom prst="rect">
              <a:avLst/>
            </a:prstGeom>
          </p:spPr>
        </p:pic>
        <p:sp>
          <p:nvSpPr>
            <p:cNvPr id="7" name="object 7"/>
            <p:cNvSpPr/>
            <p:nvPr/>
          </p:nvSpPr>
          <p:spPr>
            <a:xfrm>
              <a:off x="6797040" y="2705099"/>
              <a:ext cx="1175385" cy="1701164"/>
            </a:xfrm>
            <a:custGeom>
              <a:avLst/>
              <a:gdLst/>
              <a:ahLst/>
              <a:cxnLst/>
              <a:rect l="l" t="t" r="r" b="b"/>
              <a:pathLst>
                <a:path w="1175384" h="1701164">
                  <a:moveTo>
                    <a:pt x="0" y="1700783"/>
                  </a:moveTo>
                  <a:lnTo>
                    <a:pt x="1175003" y="1700783"/>
                  </a:lnTo>
                  <a:lnTo>
                    <a:pt x="1175003" y="0"/>
                  </a:lnTo>
                  <a:lnTo>
                    <a:pt x="0" y="0"/>
                  </a:lnTo>
                  <a:lnTo>
                    <a:pt x="0" y="1700783"/>
                  </a:lnTo>
                  <a:close/>
                </a:path>
              </a:pathLst>
            </a:custGeom>
            <a:ln w="9144">
              <a:solidFill>
                <a:srgbClr val="DEEBF7"/>
              </a:solidFill>
            </a:ln>
          </p:spPr>
          <p:txBody>
            <a:bodyPr wrap="square" lIns="0" tIns="0" rIns="0" bIns="0" rtlCol="0"/>
            <a:lstStyle/>
            <a:p>
              <a:endParaRPr/>
            </a:p>
          </p:txBody>
        </p:sp>
      </p:grpSp>
      <p:grpSp>
        <p:nvGrpSpPr>
          <p:cNvPr id="8" name="object 8"/>
          <p:cNvGrpSpPr/>
          <p:nvPr/>
        </p:nvGrpSpPr>
        <p:grpSpPr>
          <a:xfrm>
            <a:off x="5503164" y="2700527"/>
            <a:ext cx="1186180" cy="1710055"/>
            <a:chOff x="5503164" y="2700527"/>
            <a:chExt cx="1186180" cy="1710055"/>
          </a:xfrm>
        </p:grpSpPr>
        <p:pic>
          <p:nvPicPr>
            <p:cNvPr id="9" name="object 9"/>
            <p:cNvPicPr/>
            <p:nvPr/>
          </p:nvPicPr>
          <p:blipFill>
            <a:blip r:embed="rId4" cstate="print"/>
            <a:stretch>
              <a:fillRect/>
            </a:stretch>
          </p:blipFill>
          <p:spPr>
            <a:xfrm>
              <a:off x="5713739" y="2819697"/>
              <a:ext cx="750788" cy="1389070"/>
            </a:xfrm>
            <a:prstGeom prst="rect">
              <a:avLst/>
            </a:prstGeom>
          </p:spPr>
        </p:pic>
        <p:sp>
          <p:nvSpPr>
            <p:cNvPr id="10" name="object 10"/>
            <p:cNvSpPr/>
            <p:nvPr/>
          </p:nvSpPr>
          <p:spPr>
            <a:xfrm>
              <a:off x="5507736" y="2705099"/>
              <a:ext cx="1176655" cy="1701164"/>
            </a:xfrm>
            <a:custGeom>
              <a:avLst/>
              <a:gdLst/>
              <a:ahLst/>
              <a:cxnLst/>
              <a:rect l="l" t="t" r="r" b="b"/>
              <a:pathLst>
                <a:path w="1176654" h="1701164">
                  <a:moveTo>
                    <a:pt x="0" y="1700783"/>
                  </a:moveTo>
                  <a:lnTo>
                    <a:pt x="1176528" y="1700783"/>
                  </a:lnTo>
                  <a:lnTo>
                    <a:pt x="1176528" y="0"/>
                  </a:lnTo>
                  <a:lnTo>
                    <a:pt x="0" y="0"/>
                  </a:lnTo>
                  <a:lnTo>
                    <a:pt x="0" y="1700783"/>
                  </a:lnTo>
                  <a:close/>
                </a:path>
              </a:pathLst>
            </a:custGeom>
            <a:ln w="9144">
              <a:solidFill>
                <a:srgbClr val="DEEBF7"/>
              </a:solidFill>
            </a:ln>
          </p:spPr>
          <p:txBody>
            <a:bodyPr wrap="square" lIns="0" tIns="0" rIns="0" bIns="0" rtlCol="0"/>
            <a:lstStyle/>
            <a:p>
              <a:endParaRPr/>
            </a:p>
          </p:txBody>
        </p:sp>
      </p:grpSp>
      <p:pic>
        <p:nvPicPr>
          <p:cNvPr id="11" name="object 11"/>
          <p:cNvPicPr/>
          <p:nvPr/>
        </p:nvPicPr>
        <p:blipFill>
          <a:blip r:embed="rId5" cstate="print"/>
          <a:stretch>
            <a:fillRect/>
          </a:stretch>
        </p:blipFill>
        <p:spPr>
          <a:xfrm>
            <a:off x="2935223" y="2709672"/>
            <a:ext cx="1165860" cy="1691639"/>
          </a:xfrm>
          <a:prstGeom prst="rect">
            <a:avLst/>
          </a:prstGeom>
        </p:spPr>
      </p:pic>
      <p:grpSp>
        <p:nvGrpSpPr>
          <p:cNvPr id="12" name="object 12"/>
          <p:cNvGrpSpPr/>
          <p:nvPr/>
        </p:nvGrpSpPr>
        <p:grpSpPr>
          <a:xfrm>
            <a:off x="1636776" y="2700527"/>
            <a:ext cx="1186180" cy="1710055"/>
            <a:chOff x="1636776" y="2700527"/>
            <a:chExt cx="1186180" cy="1710055"/>
          </a:xfrm>
        </p:grpSpPr>
        <p:pic>
          <p:nvPicPr>
            <p:cNvPr id="13" name="object 13"/>
            <p:cNvPicPr/>
            <p:nvPr/>
          </p:nvPicPr>
          <p:blipFill>
            <a:blip r:embed="rId6" cstate="print"/>
            <a:stretch>
              <a:fillRect/>
            </a:stretch>
          </p:blipFill>
          <p:spPr>
            <a:xfrm>
              <a:off x="1696277" y="2755515"/>
              <a:ext cx="1071246" cy="1590783"/>
            </a:xfrm>
            <a:prstGeom prst="rect">
              <a:avLst/>
            </a:prstGeom>
          </p:spPr>
        </p:pic>
        <p:sp>
          <p:nvSpPr>
            <p:cNvPr id="14" name="object 14"/>
            <p:cNvSpPr/>
            <p:nvPr/>
          </p:nvSpPr>
          <p:spPr>
            <a:xfrm>
              <a:off x="1641348" y="2705099"/>
              <a:ext cx="1176655" cy="1701164"/>
            </a:xfrm>
            <a:custGeom>
              <a:avLst/>
              <a:gdLst/>
              <a:ahLst/>
              <a:cxnLst/>
              <a:rect l="l" t="t" r="r" b="b"/>
              <a:pathLst>
                <a:path w="1176655" h="1701164">
                  <a:moveTo>
                    <a:pt x="0" y="1700783"/>
                  </a:moveTo>
                  <a:lnTo>
                    <a:pt x="1176527" y="1700783"/>
                  </a:lnTo>
                  <a:lnTo>
                    <a:pt x="1176527" y="0"/>
                  </a:lnTo>
                  <a:lnTo>
                    <a:pt x="0" y="0"/>
                  </a:lnTo>
                  <a:lnTo>
                    <a:pt x="0" y="1700783"/>
                  </a:lnTo>
                  <a:close/>
                </a:path>
              </a:pathLst>
            </a:custGeom>
            <a:ln w="9144">
              <a:solidFill>
                <a:srgbClr val="DEEBF7"/>
              </a:solidFill>
            </a:ln>
          </p:spPr>
          <p:txBody>
            <a:bodyPr wrap="square" lIns="0" tIns="0" rIns="0" bIns="0" rtlCol="0"/>
            <a:lstStyle/>
            <a:p>
              <a:endParaRPr/>
            </a:p>
          </p:txBody>
        </p:sp>
      </p:grpSp>
      <p:pic>
        <p:nvPicPr>
          <p:cNvPr id="15" name="object 15"/>
          <p:cNvPicPr/>
          <p:nvPr/>
        </p:nvPicPr>
        <p:blipFill>
          <a:blip r:embed="rId7" cstate="print"/>
          <a:stretch>
            <a:fillRect/>
          </a:stretch>
        </p:blipFill>
        <p:spPr>
          <a:xfrm>
            <a:off x="4224528" y="2709672"/>
            <a:ext cx="1165860" cy="1691639"/>
          </a:xfrm>
          <a:prstGeom prst="rect">
            <a:avLst/>
          </a:prstGeom>
        </p:spPr>
      </p:pic>
      <p:grpSp>
        <p:nvGrpSpPr>
          <p:cNvPr id="16" name="object 16"/>
          <p:cNvGrpSpPr/>
          <p:nvPr/>
        </p:nvGrpSpPr>
        <p:grpSpPr>
          <a:xfrm>
            <a:off x="9369552" y="2699004"/>
            <a:ext cx="1186180" cy="1710055"/>
            <a:chOff x="9369552" y="2699004"/>
            <a:chExt cx="1186180" cy="1710055"/>
          </a:xfrm>
        </p:grpSpPr>
        <p:pic>
          <p:nvPicPr>
            <p:cNvPr id="17" name="object 17"/>
            <p:cNvPicPr/>
            <p:nvPr/>
          </p:nvPicPr>
          <p:blipFill>
            <a:blip r:embed="rId8" cstate="print"/>
            <a:stretch>
              <a:fillRect/>
            </a:stretch>
          </p:blipFill>
          <p:spPr>
            <a:xfrm>
              <a:off x="9410741" y="2790667"/>
              <a:ext cx="1075824" cy="1577030"/>
            </a:xfrm>
            <a:prstGeom prst="rect">
              <a:avLst/>
            </a:prstGeom>
          </p:spPr>
        </p:pic>
        <p:sp>
          <p:nvSpPr>
            <p:cNvPr id="18" name="object 18"/>
            <p:cNvSpPr/>
            <p:nvPr/>
          </p:nvSpPr>
          <p:spPr>
            <a:xfrm>
              <a:off x="9374124" y="2703576"/>
              <a:ext cx="1176655" cy="1701164"/>
            </a:xfrm>
            <a:custGeom>
              <a:avLst/>
              <a:gdLst/>
              <a:ahLst/>
              <a:cxnLst/>
              <a:rect l="l" t="t" r="r" b="b"/>
              <a:pathLst>
                <a:path w="1176654" h="1701164">
                  <a:moveTo>
                    <a:pt x="0" y="1700784"/>
                  </a:moveTo>
                  <a:lnTo>
                    <a:pt x="1176527" y="1700784"/>
                  </a:lnTo>
                  <a:lnTo>
                    <a:pt x="1176527" y="0"/>
                  </a:lnTo>
                  <a:lnTo>
                    <a:pt x="0" y="0"/>
                  </a:lnTo>
                  <a:lnTo>
                    <a:pt x="0" y="1700784"/>
                  </a:lnTo>
                  <a:close/>
                </a:path>
              </a:pathLst>
            </a:custGeom>
            <a:ln w="9144">
              <a:solidFill>
                <a:srgbClr val="DEEBF7"/>
              </a:solidFill>
            </a:ln>
          </p:spPr>
          <p:txBody>
            <a:bodyPr wrap="square" lIns="0" tIns="0" rIns="0" bIns="0" rtlCol="0"/>
            <a:lstStyle/>
            <a:p>
              <a:endParaRPr/>
            </a:p>
          </p:txBody>
        </p:sp>
      </p:grpSp>
      <p:sp>
        <p:nvSpPr>
          <p:cNvPr id="19" name="object 19"/>
          <p:cNvSpPr txBox="1">
            <a:spLocks noGrp="1"/>
          </p:cNvSpPr>
          <p:nvPr>
            <p:ph type="title"/>
          </p:nvPr>
        </p:nvSpPr>
        <p:spPr>
          <a:xfrm>
            <a:off x="1524000" y="682498"/>
            <a:ext cx="8762999" cy="830997"/>
          </a:xfrm>
          <a:prstGeom prst="rect">
            <a:avLst/>
          </a:prstGeom>
        </p:spPr>
        <p:txBody>
          <a:bodyPr vert="horz" wrap="square" lIns="0" tIns="60960" rIns="0" bIns="0" rtlCol="0">
            <a:spAutoFit/>
          </a:bodyPr>
          <a:lstStyle/>
          <a:p>
            <a:pPr marL="12700" marR="5080">
              <a:lnSpc>
                <a:spcPts val="3020"/>
              </a:lnSpc>
              <a:spcBef>
                <a:spcPts val="480"/>
              </a:spcBef>
            </a:pPr>
            <a:r>
              <a:rPr lang="en-GB">
                <a:solidFill>
                  <a:srgbClr val="1F3863"/>
                </a:solidFill>
                <a:latin typeface="Arial" panose="020B0604020202020204" pitchFamily="34" charset="0"/>
                <a:cs typeface="Arial" panose="020B0604020202020204" pitchFamily="34" charset="0"/>
              </a:rPr>
              <a:t>Bioeconomy is partially included in several national strategic and program</a:t>
            </a:r>
            <a:r>
              <a:rPr lang="hr-HR" err="1">
                <a:solidFill>
                  <a:srgbClr val="1F3863"/>
                </a:solidFill>
                <a:latin typeface="Arial" panose="020B0604020202020204" pitchFamily="34" charset="0"/>
                <a:cs typeface="Arial" panose="020B0604020202020204" pitchFamily="34" charset="0"/>
              </a:rPr>
              <a:t>ming</a:t>
            </a:r>
            <a:r>
              <a:rPr lang="en-GB">
                <a:solidFill>
                  <a:srgbClr val="1F3863"/>
                </a:solidFill>
                <a:latin typeface="Arial" panose="020B0604020202020204" pitchFamily="34" charset="0"/>
                <a:cs typeface="Arial" panose="020B0604020202020204" pitchFamily="34" charset="0"/>
              </a:rPr>
              <a:t> documents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1177</Words>
  <Application>Microsoft Office PowerPoint</Application>
  <PresentationFormat>Široki zaslon</PresentationFormat>
  <Paragraphs>197</Paragraphs>
  <Slides>33</Slides>
  <Notes>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33</vt:i4>
      </vt:variant>
    </vt:vector>
  </HeadingPairs>
  <TitlesOfParts>
    <vt:vector size="40" baseType="lpstr">
      <vt:lpstr>Arial</vt:lpstr>
      <vt:lpstr>Arial MT</vt:lpstr>
      <vt:lpstr>Calibri</vt:lpstr>
      <vt:lpstr>Microsoft Sans Serif</vt:lpstr>
      <vt:lpstr>Symbol</vt:lpstr>
      <vt:lpstr>Times New Roman</vt:lpstr>
      <vt:lpstr>Office Theme</vt:lpstr>
      <vt:lpstr>DRAFT OF THE BIOECONOMY  STRATEGY UNTIL 2035</vt:lpstr>
      <vt:lpstr>CONTENTS</vt:lpstr>
      <vt:lpstr>1. Why bioeconomy strategy?</vt:lpstr>
      <vt:lpstr>EU  BIOECONOMY  STRATEGY, 2018</vt:lpstr>
      <vt:lpstr>BIOECONOMY    SECTORS</vt:lpstr>
      <vt:lpstr>PowerPoint prezentacija</vt:lpstr>
      <vt:lpstr>Strategic goal 9:   Food self-sufficiency and bioeconomy development</vt:lpstr>
      <vt:lpstr>PowerPoint prezentacija</vt:lpstr>
      <vt:lpstr>Bioeconomy is partially included in several national strategic and programming documents</vt:lpstr>
      <vt:lpstr>PowerPoint prezentacija</vt:lpstr>
      <vt:lpstr>2. Bioeconomy in Croatia</vt:lpstr>
      <vt:lpstr>CROATIAN  BIOECONOMY STATISTICS (European Commission assessment, 2020)</vt:lpstr>
      <vt:lpstr>NUMBER OF EMPLOYED AND VALUE ADDED OF CROATIA’S BIOECOMOMY PER  SECTOR (share, %)</vt:lpstr>
      <vt:lpstr>PowerPoint prezentacija</vt:lpstr>
      <vt:lpstr>Bioeconomy sectors: food and beverages</vt:lpstr>
      <vt:lpstr>Bioeconomy sectors: biobased products</vt:lpstr>
      <vt:lpstr>Bioeconomy sectors: energy from biomass</vt:lpstr>
      <vt:lpstr>Bioeconomy sectors: research and innovation</vt:lpstr>
      <vt:lpstr>SWOT analysis of Croatian bioeconomy</vt:lpstr>
      <vt:lpstr>Institutional framework</vt:lpstr>
      <vt:lpstr>Biomass availability</vt:lpstr>
      <vt:lpstr>Biomass usage</vt:lpstr>
      <vt:lpstr>Research and innovation</vt:lpstr>
      <vt:lpstr>3. Intervention logic and financing</vt:lpstr>
      <vt:lpstr>VISION OF BIOECONOMY DEVELOPMENT</vt:lpstr>
      <vt:lpstr>PowerPoint prezentacija</vt:lpstr>
      <vt:lpstr>FINANCING POSSIBILITIES</vt:lpstr>
      <vt:lpstr>EXAMPLES OF STRATEGIC PROJECTS</vt:lpstr>
      <vt:lpstr>4. Next steps and additional information</vt:lpstr>
      <vt:lpstr>NEXT STEPS:</vt:lpstr>
      <vt:lpstr>MORE INFO</vt:lpstr>
      <vt:lpstr>PowerPoint prezentacija</vt:lpstr>
      <vt:lpstr>https://poljoprivreda.gov.hr/biogospodarstvo/4647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Ljiljana Jelaković</dc:creator>
  <cp:lastModifiedBy>Bernardica Milinović</cp:lastModifiedBy>
  <cp:revision>1</cp:revision>
  <dcterms:created xsi:type="dcterms:W3CDTF">2023-10-23T11:01:34Z</dcterms:created>
  <dcterms:modified xsi:type="dcterms:W3CDTF">2024-02-21T09:52:21Z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2023-09-11T00:00:00Z</vt:filetime>
  </property>
  <property fmtid="{D5CDD505-2E9C-101B-9397-08002B2CF9AE}" pid="3" name="Creator">
    <vt:lpwstr>Microsoft® PowerPoint® 2019</vt:lpwstr>
  </property>
  <property fmtid="{D5CDD505-2E9C-101B-9397-08002B2CF9AE}" pid="4" name="LastSaved">
    <vt:filetime>2023-10-23T00:00:00Z</vt:filetime>
  </property>
</Properties>
</file>